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handoutMasterIdLst>
    <p:handoutMasterId r:id="rId29"/>
  </p:handoutMasterIdLst>
  <p:sldIdLst>
    <p:sldId id="290" r:id="rId2"/>
    <p:sldId id="349" r:id="rId3"/>
    <p:sldId id="317" r:id="rId4"/>
    <p:sldId id="348" r:id="rId5"/>
    <p:sldId id="351" r:id="rId6"/>
    <p:sldId id="364" r:id="rId7"/>
    <p:sldId id="314" r:id="rId8"/>
    <p:sldId id="318" r:id="rId9"/>
    <p:sldId id="279" r:id="rId10"/>
    <p:sldId id="326" r:id="rId11"/>
    <p:sldId id="344" r:id="rId12"/>
    <p:sldId id="296" r:id="rId13"/>
    <p:sldId id="295" r:id="rId14"/>
    <p:sldId id="346" r:id="rId15"/>
    <p:sldId id="350" r:id="rId16"/>
    <p:sldId id="347" r:id="rId17"/>
    <p:sldId id="356" r:id="rId18"/>
    <p:sldId id="358" r:id="rId19"/>
    <p:sldId id="359" r:id="rId20"/>
    <p:sldId id="360" r:id="rId21"/>
    <p:sldId id="361" r:id="rId22"/>
    <p:sldId id="362" r:id="rId23"/>
    <p:sldId id="363" r:id="rId24"/>
    <p:sldId id="354" r:id="rId25"/>
    <p:sldId id="355" r:id="rId26"/>
    <p:sldId id="321" r:id="rId27"/>
  </p:sldIdLst>
  <p:sldSz cx="9144000" cy="6858000" type="screen4x3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941">
          <p15:clr>
            <a:srgbClr val="A4A3A4"/>
          </p15:clr>
        </p15:guide>
        <p15:guide id="4" pos="260">
          <p15:clr>
            <a:srgbClr val="A4A3A4"/>
          </p15:clr>
        </p15:guide>
        <p15:guide id="5" pos="54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B1AF"/>
    <a:srgbClr val="01908D"/>
    <a:srgbClr val="019591"/>
    <a:srgbClr val="5E697B"/>
    <a:srgbClr val="383C3F"/>
    <a:srgbClr val="A6A6A6"/>
    <a:srgbClr val="DB4545"/>
    <a:srgbClr val="1DCD8F"/>
    <a:srgbClr val="017D7A"/>
    <a:srgbClr val="0056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97" autoAdjust="0"/>
    <p:restoredTop sz="94974" autoAdjust="0"/>
  </p:normalViewPr>
  <p:slideViewPr>
    <p:cSldViewPr snapToGrid="0">
      <p:cViewPr varScale="1">
        <p:scale>
          <a:sx n="114" d="100"/>
          <a:sy n="114" d="100"/>
        </p:scale>
        <p:origin x="1800" y="96"/>
      </p:cViewPr>
      <p:guideLst>
        <p:guide orient="horz" pos="2160"/>
        <p:guide pos="2880"/>
        <p:guide orient="horz" pos="3941"/>
        <p:guide pos="260"/>
        <p:guide pos="54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200" dirty="0"/>
              <a:t>월별 판매수량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온라인(아마존)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2016.1</c:v>
                </c:pt>
                <c:pt idx="1">
                  <c:v>2016.2</c:v>
                </c:pt>
                <c:pt idx="2">
                  <c:v>2016.3</c:v>
                </c:pt>
                <c:pt idx="3">
                  <c:v>2016.4</c:v>
                </c:pt>
                <c:pt idx="4">
                  <c:v>2016.5</c:v>
                </c:pt>
                <c:pt idx="5">
                  <c:v>2016.6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82</c:v>
                </c:pt>
                <c:pt idx="1">
                  <c:v>210</c:v>
                </c:pt>
                <c:pt idx="2">
                  <c:v>228</c:v>
                </c:pt>
                <c:pt idx="3">
                  <c:v>253</c:v>
                </c:pt>
                <c:pt idx="4">
                  <c:v>335</c:v>
                </c:pt>
                <c:pt idx="5">
                  <c:v>242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95-4075-919C-E2B2F9D81E5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오프라인(미국로컬)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2016.1</c:v>
                </c:pt>
                <c:pt idx="1">
                  <c:v>2016.2</c:v>
                </c:pt>
                <c:pt idx="2">
                  <c:v>2016.3</c:v>
                </c:pt>
                <c:pt idx="3">
                  <c:v>2016.4</c:v>
                </c:pt>
                <c:pt idx="4">
                  <c:v>2016.5</c:v>
                </c:pt>
                <c:pt idx="5">
                  <c:v>2016.6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51</c:v>
                </c:pt>
                <c:pt idx="1">
                  <c:v>36</c:v>
                </c:pt>
                <c:pt idx="2">
                  <c:v>25</c:v>
                </c:pt>
                <c:pt idx="3">
                  <c:v>14</c:v>
                </c:pt>
                <c:pt idx="4">
                  <c:v>45</c:v>
                </c:pt>
                <c:pt idx="5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95-4075-919C-E2B2F9D81E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8888832"/>
        <c:axId val="108900736"/>
      </c:barChart>
      <c:catAx>
        <c:axId val="108888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08900736"/>
        <c:crosses val="autoZero"/>
        <c:auto val="1"/>
        <c:lblAlgn val="ctr"/>
        <c:lblOffset val="100"/>
        <c:noMultiLvlLbl val="0"/>
      </c:catAx>
      <c:valAx>
        <c:axId val="108900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08888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200" dirty="0"/>
              <a:t>월별 판매현황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판매수량(2월예상치)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5"/>
                <c:pt idx="0">
                  <c:v>2016.10</c:v>
                </c:pt>
                <c:pt idx="1">
                  <c:v>2016.11</c:v>
                </c:pt>
                <c:pt idx="2">
                  <c:v>2016.12</c:v>
                </c:pt>
                <c:pt idx="3">
                  <c:v>2017.01</c:v>
                </c:pt>
                <c:pt idx="4">
                  <c:v>2017.02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38</c:v>
                </c:pt>
                <c:pt idx="1">
                  <c:v>242</c:v>
                </c:pt>
                <c:pt idx="2">
                  <c:v>319</c:v>
                </c:pt>
                <c:pt idx="3">
                  <c:v>425</c:v>
                </c:pt>
                <c:pt idx="4">
                  <c:v>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3E-4F94-9849-28A03610A05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열1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5"/>
                <c:pt idx="0">
                  <c:v>2016.10</c:v>
                </c:pt>
                <c:pt idx="1">
                  <c:v>2016.11</c:v>
                </c:pt>
                <c:pt idx="2">
                  <c:v>2016.12</c:v>
                </c:pt>
                <c:pt idx="3">
                  <c:v>2017.01</c:v>
                </c:pt>
                <c:pt idx="4">
                  <c:v>2017.02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1-2D3E-4F94-9849-28A03610A0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8822016"/>
        <c:axId val="138823552"/>
      </c:barChart>
      <c:catAx>
        <c:axId val="138822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8823552"/>
        <c:crosses val="autoZero"/>
        <c:auto val="1"/>
        <c:lblAlgn val="ctr"/>
        <c:lblOffset val="100"/>
        <c:noMultiLvlLbl val="0"/>
      </c:catAx>
      <c:valAx>
        <c:axId val="138823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8822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0.13443895523029731"/>
          <c:y val="0.84249043121776523"/>
          <c:w val="0.7645486839484813"/>
          <c:h val="9.35257597807425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200" dirty="0"/>
              <a:t>월별 판매수량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0.28929927856460408"/>
          <c:y val="0.21505433225805984"/>
          <c:w val="0.67170302795814585"/>
          <c:h val="0.470027292081409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온라인(아마존)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2016.1</c:v>
                </c:pt>
                <c:pt idx="1">
                  <c:v>2016.2</c:v>
                </c:pt>
                <c:pt idx="2">
                  <c:v>2016.3</c:v>
                </c:pt>
                <c:pt idx="3">
                  <c:v>2016.4</c:v>
                </c:pt>
                <c:pt idx="4">
                  <c:v>2016.5</c:v>
                </c:pt>
                <c:pt idx="5">
                  <c:v>2016.6</c:v>
                </c:pt>
              </c:numCache>
            </c:numRef>
          </c:cat>
          <c:val>
            <c:numRef>
              <c:f>Sheet1!$B$2:$B$7</c:f>
              <c:numCache>
                <c:formatCode>#,##0_);[Red]\(#,##0\)</c:formatCode>
                <c:ptCount val="6"/>
                <c:pt idx="0">
                  <c:v>877</c:v>
                </c:pt>
                <c:pt idx="1">
                  <c:v>2719</c:v>
                </c:pt>
                <c:pt idx="2">
                  <c:v>4449</c:v>
                </c:pt>
                <c:pt idx="3">
                  <c:v>4397</c:v>
                </c:pt>
                <c:pt idx="4">
                  <c:v>5850</c:v>
                </c:pt>
                <c:pt idx="5">
                  <c:v>10038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C8-4B38-9E7F-ACAEFEB550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8791168"/>
        <c:axId val="139202560"/>
      </c:barChart>
      <c:catAx>
        <c:axId val="138791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9202560"/>
        <c:crosses val="autoZero"/>
        <c:auto val="1"/>
        <c:lblAlgn val="ctr"/>
        <c:lblOffset val="100"/>
        <c:noMultiLvlLbl val="0"/>
      </c:catAx>
      <c:valAx>
        <c:axId val="139202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8791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2329" cy="4619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173" y="0"/>
            <a:ext cx="3012329" cy="4619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36BE25-852A-4215-9E98-241C98E0C16A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2526"/>
            <a:ext cx="3012329" cy="461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173" y="8772526"/>
            <a:ext cx="3012329" cy="461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8BA5E-54E3-44C2-8077-78C0B84B377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11699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36769" y="1"/>
            <a:ext cx="3011699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D5484280-F1EC-4E4E-92AB-EDED8118DBC8}" type="datetimeFigureOut">
              <a:rPr lang="ko-KR" altLang="en-US" smtClean="0"/>
              <a:pPr/>
              <a:t>2019-02-15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95008" y="4444863"/>
            <a:ext cx="5560060" cy="3636704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8772671"/>
            <a:ext cx="3011699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36769" y="8772671"/>
            <a:ext cx="3011699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277B211E-1A2B-40ED-937C-5922B6BF878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7887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211E-1A2B-40ED-937C-5922B6BF878E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604480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211E-1A2B-40ED-937C-5922B6BF878E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6733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211E-1A2B-40ED-937C-5922B6BF878E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6733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211E-1A2B-40ED-937C-5922B6BF878E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6733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211E-1A2B-40ED-937C-5922B6BF878E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67333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211E-1A2B-40ED-937C-5922B6BF878E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89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211E-1A2B-40ED-937C-5922B6BF878E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33160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211E-1A2B-40ED-937C-5922B6BF878E}" type="slidenum">
              <a:rPr lang="ko-KR" altLang="en-US" smtClean="0"/>
              <a:pPr/>
              <a:t>17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530397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211E-1A2B-40ED-937C-5922B6BF878E}" type="slidenum">
              <a:rPr lang="ko-KR" altLang="en-US" smtClean="0"/>
              <a:pPr/>
              <a:t>24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85667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8299" latinLnBrk="0">
              <a:defRPr/>
            </a:pPr>
            <a:fld id="{277B211E-1A2B-40ED-937C-5922B6BF878E}" type="slidenum">
              <a:rPr lang="ko-KR" altLang="en-US" sz="1800" kern="0">
                <a:solidFill>
                  <a:sysClr val="windowText" lastClr="000000"/>
                </a:solidFill>
              </a:rPr>
              <a:pPr defTabSz="928299" latinLnBrk="0">
                <a:defRPr/>
              </a:pPr>
              <a:t>25</a:t>
            </a:fld>
            <a:endParaRPr lang="ko-KR" alt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9406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211E-1A2B-40ED-937C-5922B6BF878E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6608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211E-1A2B-40ED-937C-5922B6BF878E}" type="slidenum">
              <a:rPr lang="ko-KR" altLang="en-US" smtClean="0"/>
              <a:pPr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21172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211E-1A2B-40ED-937C-5922B6BF878E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7011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211E-1A2B-40ED-937C-5922B6BF878E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5867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211E-1A2B-40ED-937C-5922B6BF878E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7807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211E-1A2B-40ED-937C-5922B6BF878E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5462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211E-1A2B-40ED-937C-5922B6BF878E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3039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211E-1A2B-40ED-937C-5922B6BF878E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6733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211E-1A2B-40ED-937C-5922B6BF878E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0100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B8924-EAB9-40F9-99A8-1F6BC49CC711}" type="datetime1">
              <a:rPr lang="ko-KR" altLang="en-US" smtClean="0"/>
              <a:pPr/>
              <a:t>2019-02-15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883C-422F-489C-96E3-C6811C178E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626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4BBCA-43A9-44FF-913A-594E23BB6802}" type="datetime1">
              <a:rPr lang="ko-KR" altLang="en-US" smtClean="0"/>
              <a:pPr/>
              <a:t>2019-02-15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883C-422F-489C-96E3-C6811C178E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6130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32D7F-3D34-4692-B5BB-2562BBD20829}" type="datetime1">
              <a:rPr lang="ko-KR" altLang="en-US" smtClean="0"/>
              <a:pPr/>
              <a:t>2019-02-15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883C-422F-489C-96E3-C6811C178E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758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9DC19-E9F5-47D2-9E10-17AF9899BEF2}" type="datetime1">
              <a:rPr lang="ko-KR" altLang="en-US" smtClean="0"/>
              <a:pPr/>
              <a:t>2019-02-15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883C-422F-489C-96E3-C6811C178E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7668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ADEBC-CD46-4D88-8EB5-91D7360E4677}" type="datetime1">
              <a:rPr lang="ko-KR" altLang="en-US" smtClean="0"/>
              <a:pPr/>
              <a:t>2019-02-15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883C-422F-489C-96E3-C6811C178E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0678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3BA2-2A70-4728-91BA-B789841FAD1D}" type="datetime1">
              <a:rPr lang="ko-KR" altLang="en-US" smtClean="0"/>
              <a:pPr/>
              <a:t>2019-02-15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883C-422F-489C-96E3-C6811C178E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6658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A77F7-773F-409B-A11C-BB7009CFBAA5}" type="datetime1">
              <a:rPr lang="ko-KR" altLang="en-US" smtClean="0"/>
              <a:pPr/>
              <a:t>2019-02-15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883C-422F-489C-96E3-C6811C178E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4951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2AB0-7CAF-4496-B14B-2EF0728A0503}" type="datetime1">
              <a:rPr lang="ko-KR" altLang="en-US" smtClean="0"/>
              <a:pPr/>
              <a:t>2019-02-15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883C-422F-489C-96E3-C6811C178E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7401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83EF6-33DB-421B-9E8F-F7452C4B849B}" type="datetime1">
              <a:rPr lang="ko-KR" altLang="en-US" smtClean="0"/>
              <a:pPr/>
              <a:t>2019-02-15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883C-422F-489C-96E3-C6811C178E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2791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09359-E26F-4591-8794-6D4BF0824AB2}" type="datetime1">
              <a:rPr lang="ko-KR" altLang="en-US" smtClean="0"/>
              <a:pPr/>
              <a:t>2019-02-15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883C-422F-489C-96E3-C6811C178E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4049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8D79-97F1-44D8-97D6-13B28AAD4BF8}" type="datetime1">
              <a:rPr lang="ko-KR" altLang="en-US" smtClean="0"/>
              <a:pPr/>
              <a:t>2019-02-15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883C-422F-489C-96E3-C6811C178E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1017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0386A-8C0D-43A0-97CE-76E08473ECCF}" type="datetime1">
              <a:rPr lang="ko-KR" altLang="en-US" smtClean="0"/>
              <a:pPr/>
              <a:t>2019-02-15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B883C-422F-489C-96E3-C6811C178E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99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2.jpe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7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jpeg"/><Relationship Id="rId11" Type="http://schemas.openxmlformats.org/officeDocument/2006/relationships/image" Target="../media/image27.emf"/><Relationship Id="rId5" Type="http://schemas.openxmlformats.org/officeDocument/2006/relationships/image" Target="../media/image30.png"/><Relationship Id="rId15" Type="http://schemas.openxmlformats.org/officeDocument/2006/relationships/image" Target="../media/image28.em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29.jpeg"/><Relationship Id="rId9" Type="http://schemas.openxmlformats.org/officeDocument/2006/relationships/image" Target="../media/image34.png"/><Relationship Id="rId1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rct=j&amp;q=&amp;esrc=s&amp;source=images&amp;cd=&amp;cad=rja&amp;uact=8&amp;ved=0ahUKEwjm4szlldfTAhXl5YMKHXkYBx8QjRwIBw&amp;url=https://commons.wikimedia.org/wiki/File:EBay_logo.svg&amp;psig=AFQjCNEiS7ty4aflm2g1Jb_XodzJ-87QAA&amp;ust=1494019313905202" TargetMode="External"/><Relationship Id="rId13" Type="http://schemas.openxmlformats.org/officeDocument/2006/relationships/image" Target="../media/image49.jpeg"/><Relationship Id="rId18" Type="http://schemas.openxmlformats.org/officeDocument/2006/relationships/image" Target="../media/image54.png"/><Relationship Id="rId3" Type="http://schemas.openxmlformats.org/officeDocument/2006/relationships/image" Target="../media/image42.jpeg"/><Relationship Id="rId21" Type="http://schemas.openxmlformats.org/officeDocument/2006/relationships/image" Target="../media/image57.jpeg"/><Relationship Id="rId7" Type="http://schemas.openxmlformats.org/officeDocument/2006/relationships/image" Target="../media/image45.jpeg"/><Relationship Id="rId12" Type="http://schemas.openxmlformats.org/officeDocument/2006/relationships/image" Target="../media/image48.jpeg"/><Relationship Id="rId17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2.jpeg"/><Relationship Id="rId20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sa=i&amp;rct=j&amp;q=&amp;esrc=s&amp;source=images&amp;cd=&amp;cad=rja&amp;uact=8&amp;ved=0ahUKEwjxqqiiltfTAhVL1oMKHbZqC70QjRwIBw&amp;url=http://www.prweb.com/releases/2016/04/prweb13320771.htm&amp;psig=AFQjCNFtiSoNDQHGgmJbNdbe9Y7AQLEqPQ&amp;ust=1494019413903933" TargetMode="External"/><Relationship Id="rId11" Type="http://schemas.openxmlformats.org/officeDocument/2006/relationships/image" Target="../media/image47.png"/><Relationship Id="rId5" Type="http://schemas.openxmlformats.org/officeDocument/2006/relationships/image" Target="../media/image44.emf"/><Relationship Id="rId15" Type="http://schemas.openxmlformats.org/officeDocument/2006/relationships/image" Target="../media/image51.jpeg"/><Relationship Id="rId23" Type="http://schemas.openxmlformats.org/officeDocument/2006/relationships/image" Target="../media/image59.png"/><Relationship Id="rId10" Type="http://schemas.openxmlformats.org/officeDocument/2006/relationships/hyperlink" Target="https://www.google.com/url?sa=i&amp;rct=j&amp;q=&amp;esrc=s&amp;source=images&amp;cd=&amp;cad=rja&amp;uact=8&amp;ved=0ahUKEwiPivzBltfTAhUH74MKHVw1A4oQjRwIBw&amp;url=https://www.fool.com/investing/2017/01/16/why-overstockcom-inc-stock-skyrocketed-417-in-2016.aspx&amp;psig=AFQjCNESUstEfuefjLvZAO3QK2hRe7of_Q&amp;ust=1494019493357635" TargetMode="External"/><Relationship Id="rId19" Type="http://schemas.openxmlformats.org/officeDocument/2006/relationships/image" Target="../media/image55.jpeg"/><Relationship Id="rId4" Type="http://schemas.openxmlformats.org/officeDocument/2006/relationships/image" Target="../media/image43.jpeg"/><Relationship Id="rId9" Type="http://schemas.openxmlformats.org/officeDocument/2006/relationships/image" Target="../media/image46.png"/><Relationship Id="rId14" Type="http://schemas.openxmlformats.org/officeDocument/2006/relationships/image" Target="../media/image50.jpeg"/><Relationship Id="rId22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9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5000" spc="-150" dirty="0">
              <a:latin typeface="+mj-ea"/>
              <a:ea typeface="+mj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60000" y="360000"/>
            <a:ext cx="8424000" cy="613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5000" spc="-150" dirty="0">
              <a:latin typeface="+mj-ea"/>
              <a:ea typeface="+mj-ea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035719" y="2193578"/>
            <a:ext cx="30725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4500" b="1" spc="-300" dirty="0">
                <a:solidFill>
                  <a:srgbClr val="01B1AF"/>
                </a:solidFill>
                <a:latin typeface="+mj-ea"/>
                <a:ea typeface="+mj-ea"/>
              </a:rPr>
              <a:t>회사 소개서</a:t>
            </a:r>
            <a:endParaRPr lang="en-US" altLang="ko-KR" sz="4500" b="1" spc="-300" dirty="0">
              <a:solidFill>
                <a:srgbClr val="01B1AF"/>
              </a:solidFill>
              <a:latin typeface="+mj-ea"/>
              <a:ea typeface="+mj-ea"/>
            </a:endParaRPr>
          </a:p>
          <a:p>
            <a:pPr algn="ctr"/>
            <a:r>
              <a:rPr lang="en-US" altLang="ko-KR" sz="3000" b="1" spc="-300" dirty="0">
                <a:latin typeface="+mj-ea"/>
                <a:ea typeface="+mj-ea"/>
              </a:rPr>
              <a:t>KGL NETWORKS</a:t>
            </a:r>
          </a:p>
          <a:p>
            <a:pPr algn="ctr"/>
            <a:endParaRPr lang="en-US" altLang="ko-KR" sz="1500" b="1" spc="-300" dirty="0">
              <a:latin typeface="+mj-ea"/>
            </a:endParaRPr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883C-422F-489C-96E3-C6811C178ED9}" type="slidenum">
              <a:rPr lang="ko-KR" altLang="en-US" smtClean="0">
                <a:latin typeface="+mj-ea"/>
                <a:ea typeface="+mj-ea"/>
              </a:rPr>
              <a:pPr/>
              <a:t>1</a:t>
            </a:fld>
            <a:endParaRPr lang="ko-KR" altLang="en-US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982023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40099" y="285815"/>
            <a:ext cx="2892758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100" dirty="0">
                <a:solidFill>
                  <a:schemeClr val="bg1"/>
                </a:solidFill>
                <a:latin typeface="+mj-ea"/>
                <a:ea typeface="+mj-ea"/>
              </a:rPr>
              <a:t>사업강점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-28406" y="0"/>
            <a:ext cx="459457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j-ea"/>
              <a:ea typeface="+mj-ea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14699" y="448180"/>
            <a:ext cx="6880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spc="-15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ko-KR" altLang="en-US" b="1" spc="-150" dirty="0">
                <a:latin typeface="+mj-ea"/>
                <a:ea typeface="+mj-ea"/>
              </a:rPr>
              <a:t>물류</a:t>
            </a:r>
            <a:r>
              <a:rPr lang="ko-KR" altLang="en-US" b="1" spc="-150" dirty="0">
                <a:solidFill>
                  <a:schemeClr val="bg1"/>
                </a:solidFill>
                <a:latin typeface="+mj-ea"/>
                <a:ea typeface="+mj-ea"/>
              </a:rPr>
              <a:t> 시설 인프라 직영운영</a:t>
            </a:r>
          </a:p>
        </p:txBody>
      </p:sp>
      <p:sp>
        <p:nvSpPr>
          <p:cNvPr id="24" name="슬라이드 번호 개체 틀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883C-422F-489C-96E3-C6811C178ED9}" type="slidenum">
              <a:rPr lang="ko-KR" altLang="en-US" smtClean="0">
                <a:latin typeface="+mj-ea"/>
                <a:ea typeface="+mj-ea"/>
              </a:rPr>
              <a:pPr/>
              <a:t>10</a:t>
            </a:fld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14699" y="969027"/>
            <a:ext cx="3844508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ko-KR" alt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미동부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 지역 직영 정기노선 운행 </a:t>
            </a: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64" name="직사각형 63"/>
          <p:cNvSpPr/>
          <p:nvPr/>
        </p:nvSpPr>
        <p:spPr>
          <a:xfrm>
            <a:off x="340099" y="176484"/>
            <a:ext cx="2892758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100" b="1" spc="-150" dirty="0">
                <a:solidFill>
                  <a:srgbClr val="FF0000"/>
                </a:solidFill>
                <a:latin typeface="+mj-ea"/>
                <a:ea typeface="+mj-ea"/>
              </a:rPr>
              <a:t>사업강점</a:t>
            </a:r>
          </a:p>
        </p:txBody>
      </p:sp>
      <p:pic>
        <p:nvPicPr>
          <p:cNvPr id="30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172" y="825983"/>
            <a:ext cx="3518454" cy="154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Favorite Trucking Rout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9350" y="3178970"/>
            <a:ext cx="5048599" cy="3657600"/>
          </a:xfrm>
          <a:prstGeom prst="rect">
            <a:avLst/>
          </a:prstGeom>
          <a:noFill/>
        </p:spPr>
      </p:pic>
      <p:sp>
        <p:nvSpPr>
          <p:cNvPr id="34" name="직사각형 5"/>
          <p:cNvSpPr/>
          <p:nvPr/>
        </p:nvSpPr>
        <p:spPr>
          <a:xfrm>
            <a:off x="314699" y="1484784"/>
            <a:ext cx="6880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spc="-150" dirty="0">
                <a:latin typeface="+mj-ea"/>
                <a:ea typeface="+mj-ea"/>
              </a:rPr>
              <a:t> </a:t>
            </a:r>
            <a:r>
              <a:rPr lang="en-US" altLang="ko-KR" b="1" spc="-150" dirty="0">
                <a:latin typeface="+mj-ea"/>
                <a:ea typeface="+mj-ea"/>
              </a:rPr>
              <a:t>- </a:t>
            </a:r>
            <a:r>
              <a:rPr lang="ko-KR" altLang="en-US" b="1" spc="-150" dirty="0">
                <a:latin typeface="+mj-ea"/>
                <a:ea typeface="+mj-ea"/>
              </a:rPr>
              <a:t>동부 지역 </a:t>
            </a:r>
            <a:r>
              <a:rPr lang="en-US" altLang="ko-KR" b="1" spc="-150" dirty="0">
                <a:latin typeface="+mj-ea"/>
              </a:rPr>
              <a:t>: 45</a:t>
            </a:r>
            <a:r>
              <a:rPr lang="ko-KR" altLang="en-US" b="1" spc="-150" dirty="0">
                <a:latin typeface="+mj-ea"/>
              </a:rPr>
              <a:t>개</a:t>
            </a:r>
            <a:endParaRPr lang="en-US" altLang="ko-KR" b="1" spc="-150" dirty="0">
              <a:latin typeface="+mj-ea"/>
            </a:endParaRPr>
          </a:p>
          <a:p>
            <a:r>
              <a:rPr lang="en-US" altLang="ko-KR" b="1" spc="-150" dirty="0">
                <a:latin typeface="+mj-ea"/>
                <a:ea typeface="+mj-ea"/>
              </a:rPr>
              <a:t>   </a:t>
            </a:r>
            <a:r>
              <a:rPr lang="ko-KR" altLang="en-US" b="1" spc="-150" dirty="0">
                <a:latin typeface="+mj-ea"/>
                <a:ea typeface="+mj-ea"/>
              </a:rPr>
              <a:t>운행 구간 </a:t>
            </a:r>
            <a:r>
              <a:rPr lang="en-US" altLang="ko-KR" b="1" spc="-150" dirty="0">
                <a:latin typeface="+mj-ea"/>
                <a:ea typeface="+mj-ea"/>
              </a:rPr>
              <a:t>: </a:t>
            </a:r>
            <a:r>
              <a:rPr lang="en-US" altLang="ko-KR" b="1" spc="-150" dirty="0">
                <a:solidFill>
                  <a:srgbClr val="FF0000"/>
                </a:solidFill>
                <a:latin typeface="+mj-ea"/>
                <a:ea typeface="+mj-ea"/>
              </a:rPr>
              <a:t>NY-NJ-MD-VA-GA-AL-FL</a:t>
            </a:r>
          </a:p>
        </p:txBody>
      </p:sp>
      <p:sp>
        <p:nvSpPr>
          <p:cNvPr id="35" name="직사각형 5"/>
          <p:cNvSpPr/>
          <p:nvPr/>
        </p:nvSpPr>
        <p:spPr>
          <a:xfrm>
            <a:off x="314699" y="2262268"/>
            <a:ext cx="6880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spc="-150" dirty="0">
                <a:latin typeface="+mj-ea"/>
                <a:ea typeface="+mj-ea"/>
              </a:rPr>
              <a:t> </a:t>
            </a:r>
            <a:r>
              <a:rPr lang="en-US" altLang="ko-KR" b="1" spc="-150" dirty="0">
                <a:latin typeface="+mj-ea"/>
                <a:ea typeface="+mj-ea"/>
              </a:rPr>
              <a:t>- </a:t>
            </a:r>
            <a:r>
              <a:rPr lang="ko-KR" altLang="en-US" b="1" spc="-150" dirty="0">
                <a:latin typeface="+mj-ea"/>
                <a:ea typeface="+mj-ea"/>
              </a:rPr>
              <a:t>서부 지역 </a:t>
            </a:r>
            <a:r>
              <a:rPr lang="en-US" altLang="ko-KR" b="1" spc="-150" dirty="0">
                <a:latin typeface="+mj-ea"/>
                <a:ea typeface="+mj-ea"/>
              </a:rPr>
              <a:t>: 67</a:t>
            </a:r>
            <a:r>
              <a:rPr lang="ko-KR" altLang="en-US" b="1" spc="-150" dirty="0">
                <a:latin typeface="+mj-ea"/>
                <a:ea typeface="+mj-ea"/>
              </a:rPr>
              <a:t>개</a:t>
            </a:r>
            <a:endParaRPr lang="en-US" altLang="ko-KR" b="1" spc="-150" dirty="0">
              <a:latin typeface="+mj-ea"/>
              <a:ea typeface="+mj-ea"/>
            </a:endParaRPr>
          </a:p>
          <a:p>
            <a:r>
              <a:rPr lang="ko-KR" altLang="en-US" b="1" spc="-150" dirty="0">
                <a:latin typeface="+mj-ea"/>
              </a:rPr>
              <a:t>   운행 구간 </a:t>
            </a:r>
            <a:r>
              <a:rPr lang="en-US" altLang="ko-KR" b="1" spc="-150" dirty="0">
                <a:latin typeface="+mj-ea"/>
              </a:rPr>
              <a:t>: </a:t>
            </a:r>
            <a:r>
              <a:rPr lang="en-US" altLang="ko-KR" b="1" spc="-150" dirty="0">
                <a:solidFill>
                  <a:srgbClr val="FF0000"/>
                </a:solidFill>
                <a:latin typeface="+mj-ea"/>
              </a:rPr>
              <a:t>WA-OR-CA-NV-UT-AZ-TX</a:t>
            </a:r>
            <a:endParaRPr lang="en-US" altLang="ko-KR" b="1" spc="-15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8" name="Picture 49" descr="reefer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451" y="2575613"/>
            <a:ext cx="1845588" cy="87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Oval 37"/>
          <p:cNvSpPr/>
          <p:nvPr/>
        </p:nvSpPr>
        <p:spPr>
          <a:xfrm>
            <a:off x="4521778" y="3577332"/>
            <a:ext cx="2361216" cy="3001618"/>
          </a:xfrm>
          <a:prstGeom prst="ellipse">
            <a:avLst/>
          </a:prstGeom>
          <a:gradFill flip="none" rotWithShape="1">
            <a:gsLst>
              <a:gs pos="5100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5605070" y="5107340"/>
            <a:ext cx="10654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spc="-150" dirty="0">
                <a:solidFill>
                  <a:schemeClr val="bg1"/>
                </a:solidFill>
                <a:latin typeface="+mj-ea"/>
              </a:rPr>
              <a:t>동부 지역</a:t>
            </a:r>
            <a:endParaRPr lang="en-US" altLang="ko-KR" sz="2400" b="1" spc="-150" dirty="0">
              <a:solidFill>
                <a:schemeClr val="bg1"/>
              </a:solidFill>
              <a:latin typeface="+mj-ea"/>
            </a:endParaRPr>
          </a:p>
          <a:p>
            <a:pPr algn="ctr"/>
            <a:r>
              <a:rPr lang="en-US" altLang="ko-KR" sz="2400" b="1" spc="-150" dirty="0">
                <a:solidFill>
                  <a:schemeClr val="bg1"/>
                </a:solidFill>
                <a:latin typeface="+mj-ea"/>
              </a:rPr>
              <a:t>45</a:t>
            </a:r>
            <a:r>
              <a:rPr lang="ko-KR" altLang="en-US" sz="2400" b="1" spc="-150" dirty="0">
                <a:solidFill>
                  <a:schemeClr val="bg1"/>
                </a:solidFill>
                <a:latin typeface="+mj-ea"/>
              </a:rPr>
              <a:t>개</a:t>
            </a:r>
            <a:endParaRPr lang="en-US" sz="2400" dirty="0"/>
          </a:p>
        </p:txBody>
      </p:sp>
      <p:sp>
        <p:nvSpPr>
          <p:cNvPr id="40" name="Oval 39"/>
          <p:cNvSpPr/>
          <p:nvPr/>
        </p:nvSpPr>
        <p:spPr>
          <a:xfrm rot="10800000">
            <a:off x="849672" y="3449160"/>
            <a:ext cx="2211229" cy="2495473"/>
          </a:xfrm>
          <a:prstGeom prst="ellipse">
            <a:avLst/>
          </a:prstGeom>
          <a:solidFill>
            <a:srgbClr val="FFC000">
              <a:alpha val="29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직사각형 5"/>
          <p:cNvSpPr/>
          <p:nvPr/>
        </p:nvSpPr>
        <p:spPr>
          <a:xfrm>
            <a:off x="1409349" y="3747052"/>
            <a:ext cx="14800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3200" b="1" spc="-150" dirty="0">
                <a:solidFill>
                  <a:schemeClr val="bg1"/>
                </a:solidFill>
                <a:latin typeface="+mj-ea"/>
                <a:ea typeface="+mj-ea"/>
              </a:rPr>
              <a:t> 서부 지역</a:t>
            </a:r>
            <a:endParaRPr lang="en-US" altLang="ko-KR" sz="3200" b="1" spc="-15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en-US" altLang="ko-KR" sz="3200" b="1" spc="-150" dirty="0">
                <a:solidFill>
                  <a:schemeClr val="bg1"/>
                </a:solidFill>
                <a:latin typeface="+mj-ea"/>
                <a:ea typeface="+mj-ea"/>
              </a:rPr>
              <a:t>67</a:t>
            </a:r>
            <a:r>
              <a:rPr lang="ko-KR" altLang="en-US" sz="3200" b="1" spc="-150" dirty="0">
                <a:solidFill>
                  <a:schemeClr val="bg1"/>
                </a:solidFill>
                <a:latin typeface="+mj-ea"/>
                <a:ea typeface="+mj-ea"/>
              </a:rPr>
              <a:t>개</a:t>
            </a:r>
            <a:endParaRPr lang="en-US" altLang="ko-KR" sz="3200" b="1" spc="-15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353200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0" y="0"/>
            <a:ext cx="459457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40099" y="285815"/>
            <a:ext cx="2892758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100" b="1" dirty="0">
                <a:solidFill>
                  <a:srgbClr val="FF0000"/>
                </a:solidFill>
                <a:latin typeface="+mj-ea"/>
                <a:ea typeface="+mj-ea"/>
              </a:rPr>
              <a:t>사업강점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314699" y="557511"/>
            <a:ext cx="6880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spc="-150" dirty="0">
                <a:latin typeface="+mj-ea"/>
                <a:ea typeface="+mj-ea"/>
              </a:rPr>
              <a:t>고객 맞춤형 전산 시스템</a:t>
            </a:r>
            <a:r>
              <a:rPr lang="en-US" altLang="ko-KR" b="1" spc="-150" dirty="0">
                <a:latin typeface="+mj-ea"/>
                <a:ea typeface="+mj-ea"/>
              </a:rPr>
              <a:t>(WMS)</a:t>
            </a:r>
            <a:r>
              <a:rPr lang="ko-KR" altLang="en-US" b="1" spc="-150" dirty="0">
                <a:latin typeface="+mj-ea"/>
                <a:ea typeface="+mj-ea"/>
              </a:rPr>
              <a:t> 운영</a:t>
            </a:r>
          </a:p>
        </p:txBody>
      </p:sp>
      <p:sp>
        <p:nvSpPr>
          <p:cNvPr id="29" name="슬라이드 번호 개체 틀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>
                <a:latin typeface="+mj-ea"/>
                <a:ea typeface="+mj-ea"/>
              </a:rPr>
              <a:t>11</a:t>
            </a:r>
            <a:endParaRPr lang="ko-KR" altLang="en-US" dirty="0">
              <a:latin typeface="+mj-ea"/>
              <a:ea typeface="+mj-ea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635122" y="1562391"/>
            <a:ext cx="8084898" cy="328614"/>
            <a:chOff x="745654" y="2295921"/>
            <a:chExt cx="8084898" cy="328614"/>
          </a:xfrm>
        </p:grpSpPr>
        <p:sp>
          <p:nvSpPr>
            <p:cNvPr id="17" name="AutoShape 556"/>
            <p:cNvSpPr>
              <a:spLocks noChangeArrowheads="1"/>
            </p:cNvSpPr>
            <p:nvPr/>
          </p:nvSpPr>
          <p:spPr bwMode="auto">
            <a:xfrm>
              <a:off x="745654" y="2295921"/>
              <a:ext cx="1162050" cy="328613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A9A9A9"/>
                </a:gs>
                <a:gs pos="50000">
                  <a:srgbClr val="FFFFFF"/>
                </a:gs>
                <a:gs pos="100000">
                  <a:srgbClr val="A9A9A9"/>
                </a:gs>
              </a:gsLst>
              <a:lin ang="0" scaled="1"/>
            </a:gradFill>
            <a:ln w="38100">
              <a:solidFill>
                <a:srgbClr val="C0C0C0"/>
              </a:solidFill>
              <a:round/>
              <a:headEnd/>
              <a:tailEnd/>
            </a:ln>
          </p:spPr>
          <p:txBody>
            <a:bodyPr wrap="none" lIns="72000" tIns="0" bIns="0" anchor="ctr"/>
            <a:lstStyle/>
            <a:p>
              <a:pPr algn="ctr">
                <a:lnSpc>
                  <a:spcPct val="95000"/>
                </a:lnSpc>
                <a:buFont typeface="Symbol" pitchFamily="18" charset="2"/>
                <a:buNone/>
              </a:pPr>
              <a:r>
                <a:rPr lang="ko-KR" altLang="en-US" sz="1400" b="1" dirty="0">
                  <a:latin typeface="+mj-ea"/>
                  <a:ea typeface="+mj-ea"/>
                  <a:sym typeface="Monotype Sorts"/>
                </a:rPr>
                <a:t>주문접수</a:t>
              </a:r>
            </a:p>
          </p:txBody>
        </p:sp>
        <p:sp>
          <p:nvSpPr>
            <p:cNvPr id="19" name="AutoShape 571"/>
            <p:cNvSpPr>
              <a:spLocks noChangeArrowheads="1"/>
            </p:cNvSpPr>
            <p:nvPr/>
          </p:nvSpPr>
          <p:spPr bwMode="auto">
            <a:xfrm>
              <a:off x="4274427" y="2295922"/>
              <a:ext cx="1162050" cy="328613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A9A9A9"/>
                </a:gs>
                <a:gs pos="50000">
                  <a:srgbClr val="FFFFFF"/>
                </a:gs>
                <a:gs pos="100000">
                  <a:srgbClr val="A9A9A9"/>
                </a:gs>
              </a:gsLst>
              <a:lin ang="0" scaled="1"/>
            </a:gradFill>
            <a:ln w="38100">
              <a:solidFill>
                <a:srgbClr val="C0C0C0"/>
              </a:solidFill>
              <a:round/>
              <a:headEnd/>
              <a:tailEnd/>
            </a:ln>
          </p:spPr>
          <p:txBody>
            <a:bodyPr wrap="none" lIns="72000" tIns="0" bIns="0" anchor="ctr"/>
            <a:lstStyle/>
            <a:p>
              <a:pPr algn="ctr">
                <a:lnSpc>
                  <a:spcPct val="95000"/>
                </a:lnSpc>
                <a:buFont typeface="Symbol" pitchFamily="18" charset="2"/>
                <a:buNone/>
              </a:pPr>
              <a:r>
                <a:rPr lang="ko-KR" altLang="en-US" sz="1400" b="1" dirty="0">
                  <a:latin typeface="+mj-ea"/>
                  <a:ea typeface="+mj-ea"/>
                  <a:sym typeface="Monotype Sorts"/>
                </a:rPr>
                <a:t>상차</a:t>
              </a:r>
            </a:p>
          </p:txBody>
        </p:sp>
        <p:sp>
          <p:nvSpPr>
            <p:cNvPr id="20" name="AutoShape 573"/>
            <p:cNvSpPr>
              <a:spLocks noChangeArrowheads="1"/>
            </p:cNvSpPr>
            <p:nvPr/>
          </p:nvSpPr>
          <p:spPr bwMode="auto">
            <a:xfrm>
              <a:off x="5966702" y="2295922"/>
              <a:ext cx="1160462" cy="328613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A9A9A9"/>
                </a:gs>
                <a:gs pos="50000">
                  <a:srgbClr val="FFFFFF"/>
                </a:gs>
                <a:gs pos="100000">
                  <a:srgbClr val="A9A9A9"/>
                </a:gs>
              </a:gsLst>
              <a:lin ang="0" scaled="1"/>
            </a:gradFill>
            <a:ln w="38100">
              <a:solidFill>
                <a:srgbClr val="C0C0C0"/>
              </a:solidFill>
              <a:round/>
              <a:headEnd/>
              <a:tailEnd/>
            </a:ln>
          </p:spPr>
          <p:txBody>
            <a:bodyPr wrap="none" lIns="72000" tIns="0" bIns="0" anchor="ctr"/>
            <a:lstStyle/>
            <a:p>
              <a:pPr algn="ctr">
                <a:lnSpc>
                  <a:spcPct val="95000"/>
                </a:lnSpc>
                <a:buFont typeface="Symbol" pitchFamily="18" charset="2"/>
                <a:buNone/>
              </a:pPr>
              <a:r>
                <a:rPr lang="ko-KR" altLang="en-US" sz="1400" b="1">
                  <a:latin typeface="+mj-ea"/>
                  <a:ea typeface="+mj-ea"/>
                  <a:sym typeface="Monotype Sorts"/>
                </a:rPr>
                <a:t>고객 배송</a:t>
              </a:r>
            </a:p>
          </p:txBody>
        </p:sp>
        <p:sp>
          <p:nvSpPr>
            <p:cNvPr id="22" name="AutoShape 576"/>
            <p:cNvSpPr>
              <a:spLocks noChangeArrowheads="1"/>
            </p:cNvSpPr>
            <p:nvPr/>
          </p:nvSpPr>
          <p:spPr bwMode="auto">
            <a:xfrm>
              <a:off x="7668502" y="2295922"/>
              <a:ext cx="1162050" cy="328613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A9A9A9"/>
                </a:gs>
                <a:gs pos="50000">
                  <a:srgbClr val="FFFFFF"/>
                </a:gs>
                <a:gs pos="100000">
                  <a:srgbClr val="A9A9A9"/>
                </a:gs>
              </a:gsLst>
              <a:lin ang="0" scaled="1"/>
            </a:gradFill>
            <a:ln w="38100">
              <a:solidFill>
                <a:srgbClr val="C0C0C0"/>
              </a:solidFill>
              <a:round/>
              <a:headEnd/>
              <a:tailEnd/>
            </a:ln>
          </p:spPr>
          <p:txBody>
            <a:bodyPr wrap="none" lIns="72000" tIns="0" bIns="0" anchor="ctr"/>
            <a:lstStyle/>
            <a:p>
              <a:pPr algn="ctr">
                <a:lnSpc>
                  <a:spcPct val="95000"/>
                </a:lnSpc>
                <a:buFont typeface="Symbol" pitchFamily="18" charset="2"/>
                <a:buNone/>
              </a:pPr>
              <a:r>
                <a:rPr lang="ko-KR" altLang="en-US" sz="1400" b="1">
                  <a:latin typeface="+mj-ea"/>
                  <a:ea typeface="+mj-ea"/>
                  <a:sym typeface="Monotype Sorts"/>
                </a:rPr>
                <a:t>배송 완료</a:t>
              </a:r>
            </a:p>
          </p:txBody>
        </p:sp>
        <p:sp>
          <p:nvSpPr>
            <p:cNvPr id="23" name="AutoShape 582"/>
            <p:cNvSpPr>
              <a:spLocks noChangeArrowheads="1"/>
            </p:cNvSpPr>
            <p:nvPr/>
          </p:nvSpPr>
          <p:spPr bwMode="auto">
            <a:xfrm>
              <a:off x="2436102" y="2295922"/>
              <a:ext cx="1160462" cy="328613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A9A9A9"/>
                </a:gs>
                <a:gs pos="50000">
                  <a:srgbClr val="FFFFFF"/>
                </a:gs>
                <a:gs pos="100000">
                  <a:srgbClr val="A9A9A9"/>
                </a:gs>
              </a:gsLst>
              <a:lin ang="0" scaled="1"/>
            </a:gradFill>
            <a:ln w="38100">
              <a:solidFill>
                <a:srgbClr val="C0C0C0"/>
              </a:solidFill>
              <a:round/>
              <a:headEnd/>
              <a:tailEnd/>
            </a:ln>
          </p:spPr>
          <p:txBody>
            <a:bodyPr wrap="none" lIns="72000" tIns="0" bIns="0" anchor="ctr"/>
            <a:lstStyle/>
            <a:p>
              <a:pPr algn="ctr">
                <a:lnSpc>
                  <a:spcPct val="95000"/>
                </a:lnSpc>
                <a:buFont typeface="Symbol" pitchFamily="18" charset="2"/>
                <a:buNone/>
              </a:pPr>
              <a:r>
                <a:rPr lang="ko-KR" altLang="en-US" sz="1400" b="1">
                  <a:latin typeface="+mj-ea"/>
                  <a:ea typeface="+mj-ea"/>
                  <a:sym typeface="Monotype Sorts"/>
                </a:rPr>
                <a:t>피킹</a:t>
              </a:r>
              <a:r>
                <a:rPr lang="en-US" altLang="ko-KR" sz="1400" b="1">
                  <a:latin typeface="+mj-ea"/>
                  <a:ea typeface="+mj-ea"/>
                  <a:sym typeface="Monotype Sorts"/>
                </a:rPr>
                <a:t>/</a:t>
              </a:r>
              <a:r>
                <a:rPr lang="ko-KR" altLang="en-US" sz="1400" b="1">
                  <a:latin typeface="+mj-ea"/>
                  <a:ea typeface="+mj-ea"/>
                  <a:sym typeface="Monotype Sorts"/>
                </a:rPr>
                <a:t>분류</a:t>
              </a:r>
            </a:p>
          </p:txBody>
        </p:sp>
        <p:cxnSp>
          <p:nvCxnSpPr>
            <p:cNvPr id="24" name="AutoShape 674"/>
            <p:cNvCxnSpPr>
              <a:cxnSpLocks noChangeShapeType="1"/>
              <a:stCxn id="17" idx="3"/>
              <a:endCxn id="23" idx="1"/>
            </p:cNvCxnSpPr>
            <p:nvPr/>
          </p:nvCxnSpPr>
          <p:spPr bwMode="auto">
            <a:xfrm>
              <a:off x="1907704" y="2460228"/>
              <a:ext cx="528398" cy="1"/>
            </a:xfrm>
            <a:prstGeom prst="straightConnector1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 type="triangle" w="med" len="med"/>
            </a:ln>
          </p:spPr>
        </p:cxnSp>
        <p:cxnSp>
          <p:nvCxnSpPr>
            <p:cNvPr id="25" name="AutoShape 675"/>
            <p:cNvCxnSpPr>
              <a:cxnSpLocks noChangeShapeType="1"/>
              <a:stCxn id="23" idx="3"/>
              <a:endCxn id="19" idx="1"/>
            </p:cNvCxnSpPr>
            <p:nvPr/>
          </p:nvCxnSpPr>
          <p:spPr bwMode="auto">
            <a:xfrm>
              <a:off x="3615614" y="2461022"/>
              <a:ext cx="639763" cy="0"/>
            </a:xfrm>
            <a:prstGeom prst="straightConnector1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 type="triangle" w="med" len="med"/>
            </a:ln>
          </p:spPr>
        </p:cxnSp>
        <p:cxnSp>
          <p:nvCxnSpPr>
            <p:cNvPr id="26" name="AutoShape 676"/>
            <p:cNvCxnSpPr>
              <a:cxnSpLocks noChangeShapeType="1"/>
              <a:stCxn id="19" idx="3"/>
              <a:endCxn id="20" idx="1"/>
            </p:cNvCxnSpPr>
            <p:nvPr/>
          </p:nvCxnSpPr>
          <p:spPr bwMode="auto">
            <a:xfrm>
              <a:off x="5455527" y="2461022"/>
              <a:ext cx="492125" cy="0"/>
            </a:xfrm>
            <a:prstGeom prst="straightConnector1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 type="triangle" w="med" len="med"/>
            </a:ln>
          </p:spPr>
        </p:cxnSp>
        <p:cxnSp>
          <p:nvCxnSpPr>
            <p:cNvPr id="27" name="AutoShape 677"/>
            <p:cNvCxnSpPr>
              <a:cxnSpLocks noChangeShapeType="1"/>
              <a:stCxn id="20" idx="3"/>
              <a:endCxn id="22" idx="1"/>
            </p:cNvCxnSpPr>
            <p:nvPr/>
          </p:nvCxnSpPr>
          <p:spPr bwMode="auto">
            <a:xfrm>
              <a:off x="7146214" y="2461022"/>
              <a:ext cx="503238" cy="0"/>
            </a:xfrm>
            <a:prstGeom prst="straightConnector1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30" name="그룹 29"/>
          <p:cNvGrpSpPr/>
          <p:nvPr/>
        </p:nvGrpSpPr>
        <p:grpSpPr>
          <a:xfrm>
            <a:off x="845655" y="2173256"/>
            <a:ext cx="7934351" cy="2018306"/>
            <a:chOff x="895896" y="2836447"/>
            <a:chExt cx="7934351" cy="2018306"/>
          </a:xfrm>
        </p:grpSpPr>
        <p:sp>
          <p:nvSpPr>
            <p:cNvPr id="31" name="Rectangle 578" descr="[사람] 정보검색"/>
            <p:cNvSpPr>
              <a:spLocks noChangeArrowheads="1"/>
            </p:cNvSpPr>
            <p:nvPr/>
          </p:nvSpPr>
          <p:spPr bwMode="auto">
            <a:xfrm>
              <a:off x="979645" y="3016002"/>
              <a:ext cx="784043" cy="696008"/>
            </a:xfrm>
            <a:prstGeom prst="rect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9525">
              <a:solidFill>
                <a:srgbClr val="DDDDDD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endParaRPr lang="ko-KR" altLang="ko-KR" sz="1100">
                <a:solidFill>
                  <a:srgbClr val="969696"/>
                </a:solidFill>
                <a:latin typeface="+mj-ea"/>
                <a:ea typeface="+mj-ea"/>
              </a:endParaRPr>
            </a:p>
          </p:txBody>
        </p:sp>
        <p:pic>
          <p:nvPicPr>
            <p:cNvPr id="32" name="Picture 580"/>
            <p:cNvPicPr>
              <a:picLocks noChangeAspect="1" noChangeArrowheads="1"/>
            </p:cNvPicPr>
            <p:nvPr/>
          </p:nvPicPr>
          <p:blipFill>
            <a:blip r:embed="rId5" cstate="print"/>
            <a:srcRect r="6563"/>
            <a:stretch>
              <a:fillRect/>
            </a:stretch>
          </p:blipFill>
          <p:spPr bwMode="auto">
            <a:xfrm>
              <a:off x="7930981" y="4268965"/>
              <a:ext cx="631825" cy="585788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</p:pic>
        <p:grpSp>
          <p:nvGrpSpPr>
            <p:cNvPr id="33" name="Group 429"/>
            <p:cNvGrpSpPr>
              <a:grpSpLocks/>
            </p:cNvGrpSpPr>
            <p:nvPr/>
          </p:nvGrpSpPr>
          <p:grpSpPr bwMode="auto">
            <a:xfrm flipH="1">
              <a:off x="2221369" y="3265888"/>
              <a:ext cx="518461" cy="501213"/>
              <a:chOff x="-510" y="2047"/>
              <a:chExt cx="816" cy="624"/>
            </a:xfrm>
          </p:grpSpPr>
          <p:pic>
            <p:nvPicPr>
              <p:cNvPr id="223" name="Picture 430" descr="CL-408-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-404" y="2094"/>
                <a:ext cx="619" cy="4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4" name="Rectangle 431"/>
              <p:cNvSpPr>
                <a:spLocks noChangeArrowheads="1"/>
              </p:cNvSpPr>
              <p:nvPr/>
            </p:nvSpPr>
            <p:spPr bwMode="auto">
              <a:xfrm>
                <a:off x="149" y="2087"/>
                <a:ext cx="133" cy="481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1100">
                  <a:latin typeface="+mj-ea"/>
                  <a:ea typeface="+mj-ea"/>
                </a:endParaRPr>
              </a:p>
            </p:txBody>
          </p:sp>
          <p:sp>
            <p:nvSpPr>
              <p:cNvPr id="225" name="Rectangle 432"/>
              <p:cNvSpPr>
                <a:spLocks noChangeArrowheads="1"/>
              </p:cNvSpPr>
              <p:nvPr/>
            </p:nvSpPr>
            <p:spPr bwMode="auto">
              <a:xfrm>
                <a:off x="-481" y="2087"/>
                <a:ext cx="133" cy="478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1100">
                  <a:latin typeface="+mj-ea"/>
                  <a:ea typeface="+mj-ea"/>
                </a:endParaRPr>
              </a:p>
            </p:txBody>
          </p:sp>
          <p:sp>
            <p:nvSpPr>
              <p:cNvPr id="226" name="Rectangle 433"/>
              <p:cNvSpPr>
                <a:spLocks noChangeArrowheads="1"/>
              </p:cNvSpPr>
              <p:nvPr/>
            </p:nvSpPr>
            <p:spPr bwMode="auto">
              <a:xfrm>
                <a:off x="54" y="2477"/>
                <a:ext cx="215" cy="97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1100">
                  <a:latin typeface="+mj-ea"/>
                  <a:ea typeface="+mj-ea"/>
                </a:endParaRPr>
              </a:p>
            </p:txBody>
          </p:sp>
          <p:sp>
            <p:nvSpPr>
              <p:cNvPr id="227" name="Rectangle 434"/>
              <p:cNvSpPr>
                <a:spLocks noChangeArrowheads="1"/>
              </p:cNvSpPr>
              <p:nvPr/>
            </p:nvSpPr>
            <p:spPr bwMode="auto">
              <a:xfrm>
                <a:off x="-26" y="2497"/>
                <a:ext cx="215" cy="97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1100">
                  <a:latin typeface="+mj-ea"/>
                  <a:ea typeface="+mj-ea"/>
                </a:endParaRPr>
              </a:p>
            </p:txBody>
          </p:sp>
          <p:sp>
            <p:nvSpPr>
              <p:cNvPr id="228" name="Rectangle 435"/>
              <p:cNvSpPr>
                <a:spLocks noChangeArrowheads="1"/>
              </p:cNvSpPr>
              <p:nvPr/>
            </p:nvSpPr>
            <p:spPr bwMode="auto">
              <a:xfrm>
                <a:off x="-83" y="2530"/>
                <a:ext cx="212" cy="99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1100">
                  <a:latin typeface="+mj-ea"/>
                  <a:ea typeface="+mj-ea"/>
                </a:endParaRPr>
              </a:p>
            </p:txBody>
          </p:sp>
          <p:sp>
            <p:nvSpPr>
              <p:cNvPr id="229" name="Rectangle 436"/>
              <p:cNvSpPr>
                <a:spLocks noChangeArrowheads="1"/>
              </p:cNvSpPr>
              <p:nvPr/>
            </p:nvSpPr>
            <p:spPr bwMode="auto">
              <a:xfrm>
                <a:off x="94" y="2444"/>
                <a:ext cx="212" cy="99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1100">
                  <a:latin typeface="+mj-ea"/>
                  <a:ea typeface="+mj-ea"/>
                </a:endParaRPr>
              </a:p>
            </p:txBody>
          </p:sp>
          <p:sp>
            <p:nvSpPr>
              <p:cNvPr id="230" name="Line 437"/>
              <p:cNvSpPr>
                <a:spLocks noChangeShapeType="1"/>
              </p:cNvSpPr>
              <p:nvPr/>
            </p:nvSpPr>
            <p:spPr bwMode="auto">
              <a:xfrm flipV="1">
                <a:off x="-158" y="2393"/>
                <a:ext cx="352" cy="167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1100">
                  <a:latin typeface="+mj-ea"/>
                  <a:ea typeface="+mj-ea"/>
                </a:endParaRPr>
              </a:p>
            </p:txBody>
          </p:sp>
          <p:sp>
            <p:nvSpPr>
              <p:cNvPr id="231" name="Line 438"/>
              <p:cNvSpPr>
                <a:spLocks noChangeShapeType="1"/>
              </p:cNvSpPr>
              <p:nvPr/>
            </p:nvSpPr>
            <p:spPr bwMode="auto">
              <a:xfrm>
                <a:off x="-408" y="2397"/>
                <a:ext cx="325" cy="172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1100">
                  <a:latin typeface="+mj-ea"/>
                  <a:ea typeface="+mj-ea"/>
                </a:endParaRPr>
              </a:p>
            </p:txBody>
          </p:sp>
          <p:sp>
            <p:nvSpPr>
              <p:cNvPr id="232" name="Rectangle 439"/>
              <p:cNvSpPr>
                <a:spLocks noChangeArrowheads="1"/>
              </p:cNvSpPr>
              <p:nvPr/>
            </p:nvSpPr>
            <p:spPr bwMode="auto">
              <a:xfrm>
                <a:off x="-510" y="2470"/>
                <a:ext cx="212" cy="97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1100">
                  <a:latin typeface="+mj-ea"/>
                  <a:ea typeface="+mj-ea"/>
                </a:endParaRPr>
              </a:p>
            </p:txBody>
          </p:sp>
          <p:sp>
            <p:nvSpPr>
              <p:cNvPr id="233" name="Rectangle 440"/>
              <p:cNvSpPr>
                <a:spLocks noChangeArrowheads="1"/>
              </p:cNvSpPr>
              <p:nvPr/>
            </p:nvSpPr>
            <p:spPr bwMode="auto">
              <a:xfrm>
                <a:off x="-468" y="2497"/>
                <a:ext cx="215" cy="97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1100">
                  <a:latin typeface="+mj-ea"/>
                  <a:ea typeface="+mj-ea"/>
                </a:endParaRPr>
              </a:p>
            </p:txBody>
          </p:sp>
          <p:sp>
            <p:nvSpPr>
              <p:cNvPr id="234" name="Rectangle 441"/>
              <p:cNvSpPr>
                <a:spLocks noChangeArrowheads="1"/>
              </p:cNvSpPr>
              <p:nvPr/>
            </p:nvSpPr>
            <p:spPr bwMode="auto">
              <a:xfrm>
                <a:off x="-430" y="2515"/>
                <a:ext cx="212" cy="99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1100">
                  <a:latin typeface="+mj-ea"/>
                  <a:ea typeface="+mj-ea"/>
                </a:endParaRPr>
              </a:p>
            </p:txBody>
          </p:sp>
          <p:sp>
            <p:nvSpPr>
              <p:cNvPr id="235" name="Rectangle 442"/>
              <p:cNvSpPr>
                <a:spLocks noChangeArrowheads="1"/>
              </p:cNvSpPr>
              <p:nvPr/>
            </p:nvSpPr>
            <p:spPr bwMode="auto">
              <a:xfrm>
                <a:off x="-371" y="2536"/>
                <a:ext cx="212" cy="97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1100">
                  <a:latin typeface="+mj-ea"/>
                  <a:ea typeface="+mj-ea"/>
                </a:endParaRPr>
              </a:p>
            </p:txBody>
          </p:sp>
          <p:sp>
            <p:nvSpPr>
              <p:cNvPr id="236" name="Rectangle 443"/>
              <p:cNvSpPr>
                <a:spLocks noChangeArrowheads="1"/>
              </p:cNvSpPr>
              <p:nvPr/>
            </p:nvSpPr>
            <p:spPr bwMode="auto">
              <a:xfrm>
                <a:off x="-211" y="2574"/>
                <a:ext cx="215" cy="97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1100">
                  <a:latin typeface="+mj-ea"/>
                  <a:ea typeface="+mj-ea"/>
                </a:endParaRPr>
              </a:p>
            </p:txBody>
          </p:sp>
          <p:sp>
            <p:nvSpPr>
              <p:cNvPr id="237" name="Line 444"/>
              <p:cNvSpPr>
                <a:spLocks noChangeShapeType="1"/>
              </p:cNvSpPr>
              <p:nvPr/>
            </p:nvSpPr>
            <p:spPr bwMode="auto">
              <a:xfrm flipV="1">
                <a:off x="-344" y="2096"/>
                <a:ext cx="405" cy="57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1100">
                  <a:latin typeface="+mj-ea"/>
                  <a:ea typeface="+mj-ea"/>
                </a:endParaRPr>
              </a:p>
            </p:txBody>
          </p:sp>
          <p:sp>
            <p:nvSpPr>
              <p:cNvPr id="238" name="Line 445"/>
              <p:cNvSpPr>
                <a:spLocks noChangeShapeType="1"/>
              </p:cNvSpPr>
              <p:nvPr/>
            </p:nvSpPr>
            <p:spPr bwMode="auto">
              <a:xfrm flipH="1" flipV="1">
                <a:off x="-57" y="2106"/>
                <a:ext cx="197" cy="29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1100">
                  <a:latin typeface="+mj-ea"/>
                  <a:ea typeface="+mj-ea"/>
                </a:endParaRPr>
              </a:p>
            </p:txBody>
          </p:sp>
          <p:sp>
            <p:nvSpPr>
              <p:cNvPr id="239" name="Rectangle 446"/>
              <p:cNvSpPr>
                <a:spLocks noChangeArrowheads="1"/>
              </p:cNvSpPr>
              <p:nvPr/>
            </p:nvSpPr>
            <p:spPr bwMode="auto">
              <a:xfrm>
                <a:off x="45" y="2054"/>
                <a:ext cx="212" cy="53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1100">
                  <a:latin typeface="+mj-ea"/>
                  <a:ea typeface="+mj-ea"/>
                </a:endParaRPr>
              </a:p>
            </p:txBody>
          </p:sp>
          <p:sp>
            <p:nvSpPr>
              <p:cNvPr id="240" name="Rectangle 447"/>
              <p:cNvSpPr>
                <a:spLocks noChangeArrowheads="1"/>
              </p:cNvSpPr>
              <p:nvPr/>
            </p:nvSpPr>
            <p:spPr bwMode="auto">
              <a:xfrm>
                <a:off x="-435" y="2067"/>
                <a:ext cx="212" cy="55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1100">
                  <a:latin typeface="+mj-ea"/>
                  <a:ea typeface="+mj-ea"/>
                </a:endParaRPr>
              </a:p>
            </p:txBody>
          </p:sp>
          <p:sp>
            <p:nvSpPr>
              <p:cNvPr id="241" name="Rectangle 448"/>
              <p:cNvSpPr>
                <a:spLocks noChangeArrowheads="1"/>
              </p:cNvSpPr>
              <p:nvPr/>
            </p:nvSpPr>
            <p:spPr bwMode="auto">
              <a:xfrm>
                <a:off x="-382" y="2071"/>
                <a:ext cx="212" cy="55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1100">
                  <a:latin typeface="+mj-ea"/>
                  <a:ea typeface="+mj-ea"/>
                </a:endParaRPr>
              </a:p>
            </p:txBody>
          </p:sp>
          <p:sp>
            <p:nvSpPr>
              <p:cNvPr id="242" name="Rectangle 449"/>
              <p:cNvSpPr>
                <a:spLocks noChangeArrowheads="1"/>
              </p:cNvSpPr>
              <p:nvPr/>
            </p:nvSpPr>
            <p:spPr bwMode="auto">
              <a:xfrm>
                <a:off x="-114" y="2054"/>
                <a:ext cx="212" cy="53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1100">
                  <a:latin typeface="+mj-ea"/>
                  <a:ea typeface="+mj-ea"/>
                </a:endParaRPr>
              </a:p>
            </p:txBody>
          </p:sp>
          <p:sp>
            <p:nvSpPr>
              <p:cNvPr id="243" name="Rectangle 450"/>
              <p:cNvSpPr>
                <a:spLocks noChangeArrowheads="1"/>
              </p:cNvSpPr>
              <p:nvPr/>
            </p:nvSpPr>
            <p:spPr bwMode="auto">
              <a:xfrm>
                <a:off x="-276" y="2047"/>
                <a:ext cx="215" cy="55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1100">
                  <a:latin typeface="+mj-ea"/>
                  <a:ea typeface="+mj-ea"/>
                </a:endParaRPr>
              </a:p>
            </p:txBody>
          </p:sp>
        </p:grpSp>
        <p:sp>
          <p:nvSpPr>
            <p:cNvPr id="34" name="AutoShape 452"/>
            <p:cNvSpPr>
              <a:spLocks noChangeArrowheads="1"/>
            </p:cNvSpPr>
            <p:nvPr/>
          </p:nvSpPr>
          <p:spPr bwMode="auto">
            <a:xfrm rot="10800000" flipH="1">
              <a:off x="2394190" y="3643635"/>
              <a:ext cx="1313714" cy="333653"/>
            </a:xfrm>
            <a:prstGeom prst="rightArrow">
              <a:avLst>
                <a:gd name="adj1" fmla="val 67407"/>
                <a:gd name="adj2" fmla="val 104194"/>
              </a:avLst>
            </a:prstGeom>
            <a:gradFill rotWithShape="0">
              <a:gsLst>
                <a:gs pos="0">
                  <a:srgbClr val="006699"/>
                </a:gs>
                <a:gs pos="50000">
                  <a:srgbClr val="93BED4"/>
                </a:gs>
                <a:gs pos="100000">
                  <a:srgbClr val="006699"/>
                </a:gs>
              </a:gsLst>
              <a:lin ang="5400000" scaled="1"/>
            </a:gradFill>
            <a:ln w="28575">
              <a:solidFill>
                <a:srgbClr val="D1E8FF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ko-KR" altLang="en-US" sz="1100">
                <a:latin typeface="+mj-ea"/>
                <a:ea typeface="+mj-ea"/>
              </a:endParaRPr>
            </a:p>
          </p:txBody>
        </p:sp>
        <p:grpSp>
          <p:nvGrpSpPr>
            <p:cNvPr id="35" name="Group 467"/>
            <p:cNvGrpSpPr>
              <a:grpSpLocks/>
            </p:cNvGrpSpPr>
            <p:nvPr/>
          </p:nvGrpSpPr>
          <p:grpSpPr bwMode="auto">
            <a:xfrm flipH="1">
              <a:off x="2541121" y="2929153"/>
              <a:ext cx="821142" cy="464270"/>
              <a:chOff x="680" y="1643"/>
              <a:chExt cx="454" cy="219"/>
            </a:xfrm>
          </p:grpSpPr>
          <p:grpSp>
            <p:nvGrpSpPr>
              <p:cNvPr id="135" name="Group 468"/>
              <p:cNvGrpSpPr>
                <a:grpSpLocks/>
              </p:cNvGrpSpPr>
              <p:nvPr/>
            </p:nvGrpSpPr>
            <p:grpSpPr bwMode="auto">
              <a:xfrm>
                <a:off x="960" y="1643"/>
                <a:ext cx="174" cy="219"/>
                <a:chOff x="4204" y="344"/>
                <a:chExt cx="200" cy="412"/>
              </a:xfrm>
            </p:grpSpPr>
            <p:sp>
              <p:nvSpPr>
                <p:cNvPr id="220" name="Oval 469"/>
                <p:cNvSpPr>
                  <a:spLocks noChangeArrowheads="1"/>
                </p:cNvSpPr>
                <p:nvPr/>
              </p:nvSpPr>
              <p:spPr bwMode="auto">
                <a:xfrm>
                  <a:off x="4204" y="398"/>
                  <a:ext cx="165" cy="32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B2B2B2"/>
                    </a:gs>
                    <a:gs pos="50000">
                      <a:srgbClr val="777777"/>
                    </a:gs>
                    <a:gs pos="100000">
                      <a:srgbClr val="B2B2B2"/>
                    </a:gs>
                  </a:gsLst>
                  <a:lin ang="0" scaled="1"/>
                </a:gradFill>
                <a:ln w="254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spAutoFit/>
                </a:bodyPr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221" name="Rectangle 470"/>
                <p:cNvSpPr>
                  <a:spLocks noChangeArrowheads="1"/>
                </p:cNvSpPr>
                <p:nvPr/>
              </p:nvSpPr>
              <p:spPr bwMode="auto">
                <a:xfrm>
                  <a:off x="4287" y="524"/>
                  <a:ext cx="117" cy="232"/>
                </a:xfrm>
                <a:prstGeom prst="rect">
                  <a:avLst/>
                </a:prstGeom>
                <a:solidFill>
                  <a:srgbClr val="B2B2B2"/>
                </a:solidFill>
                <a:ln w="254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spAutoFit/>
                </a:bodyPr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222" name="Oval 471"/>
                <p:cNvSpPr>
                  <a:spLocks noChangeArrowheads="1"/>
                </p:cNvSpPr>
                <p:nvPr/>
              </p:nvSpPr>
              <p:spPr bwMode="auto">
                <a:xfrm>
                  <a:off x="4204" y="344"/>
                  <a:ext cx="165" cy="32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DDDDDD"/>
                    </a:gs>
                    <a:gs pos="100000">
                      <a:srgbClr val="B2B2B2"/>
                    </a:gs>
                  </a:gsLst>
                  <a:lin ang="18900000" scaled="1"/>
                </a:gradFill>
                <a:ln w="254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 wrap="none" anchor="ctr">
                  <a:spAutoFit/>
                </a:bodyPr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136" name="Group 472"/>
              <p:cNvGrpSpPr>
                <a:grpSpLocks/>
              </p:cNvGrpSpPr>
              <p:nvPr/>
            </p:nvGrpSpPr>
            <p:grpSpPr bwMode="auto">
              <a:xfrm>
                <a:off x="680" y="1650"/>
                <a:ext cx="430" cy="183"/>
                <a:chOff x="723" y="3370"/>
                <a:chExt cx="403" cy="300"/>
              </a:xfrm>
            </p:grpSpPr>
            <p:sp>
              <p:nvSpPr>
                <p:cNvPr id="137" name="Freeform 473"/>
                <p:cNvSpPr>
                  <a:spLocks/>
                </p:cNvSpPr>
                <p:nvPr/>
              </p:nvSpPr>
              <p:spPr bwMode="auto">
                <a:xfrm>
                  <a:off x="791" y="3507"/>
                  <a:ext cx="336" cy="127"/>
                </a:xfrm>
                <a:custGeom>
                  <a:avLst/>
                  <a:gdLst>
                    <a:gd name="T0" fmla="*/ 313 w 335"/>
                    <a:gd name="T1" fmla="*/ 0 h 127"/>
                    <a:gd name="T2" fmla="*/ 343 w 335"/>
                    <a:gd name="T3" fmla="*/ 17 h 127"/>
                    <a:gd name="T4" fmla="*/ 216 w 335"/>
                    <a:gd name="T5" fmla="*/ 126 h 127"/>
                    <a:gd name="T6" fmla="*/ 0 w 335"/>
                    <a:gd name="T7" fmla="*/ 70 h 127"/>
                    <a:gd name="T8" fmla="*/ 10 w 335"/>
                    <a:gd name="T9" fmla="*/ 34 h 127"/>
                    <a:gd name="T10" fmla="*/ 313 w 335"/>
                    <a:gd name="T11" fmla="*/ 0 h 12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35"/>
                    <a:gd name="T19" fmla="*/ 0 h 127"/>
                    <a:gd name="T20" fmla="*/ 335 w 335"/>
                    <a:gd name="T21" fmla="*/ 127 h 12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35" h="127">
                      <a:moveTo>
                        <a:pt x="304" y="0"/>
                      </a:moveTo>
                      <a:lnTo>
                        <a:pt x="334" y="17"/>
                      </a:lnTo>
                      <a:lnTo>
                        <a:pt x="207" y="126"/>
                      </a:lnTo>
                      <a:lnTo>
                        <a:pt x="0" y="70"/>
                      </a:lnTo>
                      <a:lnTo>
                        <a:pt x="10" y="34"/>
                      </a:lnTo>
                      <a:lnTo>
                        <a:pt x="304" y="0"/>
                      </a:lnTo>
                    </a:path>
                  </a:pathLst>
                </a:custGeom>
                <a:solidFill>
                  <a:srgbClr val="969696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38" name="Freeform 474"/>
                <p:cNvSpPr>
                  <a:spLocks/>
                </p:cNvSpPr>
                <p:nvPr/>
              </p:nvSpPr>
              <p:spPr bwMode="auto">
                <a:xfrm>
                  <a:off x="796" y="3454"/>
                  <a:ext cx="202" cy="134"/>
                </a:xfrm>
                <a:custGeom>
                  <a:avLst/>
                  <a:gdLst>
                    <a:gd name="T0" fmla="*/ 0 w 201"/>
                    <a:gd name="T1" fmla="*/ 0 h 134"/>
                    <a:gd name="T2" fmla="*/ 0 w 201"/>
                    <a:gd name="T3" fmla="*/ 90 h 134"/>
                    <a:gd name="T4" fmla="*/ 209 w 201"/>
                    <a:gd name="T5" fmla="*/ 133 h 134"/>
                    <a:gd name="T6" fmla="*/ 209 w 201"/>
                    <a:gd name="T7" fmla="*/ 42 h 134"/>
                    <a:gd name="T8" fmla="*/ 0 w 201"/>
                    <a:gd name="T9" fmla="*/ 0 h 1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1"/>
                    <a:gd name="T16" fmla="*/ 0 h 134"/>
                    <a:gd name="T17" fmla="*/ 201 w 201"/>
                    <a:gd name="T18" fmla="*/ 134 h 13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1" h="134">
                      <a:moveTo>
                        <a:pt x="0" y="0"/>
                      </a:moveTo>
                      <a:lnTo>
                        <a:pt x="0" y="90"/>
                      </a:lnTo>
                      <a:lnTo>
                        <a:pt x="200" y="133"/>
                      </a:lnTo>
                      <a:lnTo>
                        <a:pt x="200" y="4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accent2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39" name="Freeform 475"/>
                <p:cNvSpPr>
                  <a:spLocks/>
                </p:cNvSpPr>
                <p:nvPr/>
              </p:nvSpPr>
              <p:spPr bwMode="auto">
                <a:xfrm>
                  <a:off x="815" y="3490"/>
                  <a:ext cx="128" cy="85"/>
                </a:xfrm>
                <a:custGeom>
                  <a:avLst/>
                  <a:gdLst>
                    <a:gd name="T0" fmla="*/ 0 w 128"/>
                    <a:gd name="T1" fmla="*/ 0 h 86"/>
                    <a:gd name="T2" fmla="*/ 0 w 128"/>
                    <a:gd name="T3" fmla="*/ 48 h 86"/>
                    <a:gd name="T4" fmla="*/ 127 w 128"/>
                    <a:gd name="T5" fmla="*/ 76 h 86"/>
                    <a:gd name="T6" fmla="*/ 127 w 128"/>
                    <a:gd name="T7" fmla="*/ 27 h 86"/>
                    <a:gd name="T8" fmla="*/ 45 w 128"/>
                    <a:gd name="T9" fmla="*/ 11 h 86"/>
                    <a:gd name="T10" fmla="*/ 0 w 128"/>
                    <a:gd name="T11" fmla="*/ 0 h 8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28"/>
                    <a:gd name="T19" fmla="*/ 0 h 86"/>
                    <a:gd name="T20" fmla="*/ 128 w 128"/>
                    <a:gd name="T21" fmla="*/ 86 h 8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28" h="86">
                      <a:moveTo>
                        <a:pt x="0" y="0"/>
                      </a:moveTo>
                      <a:lnTo>
                        <a:pt x="0" y="57"/>
                      </a:lnTo>
                      <a:lnTo>
                        <a:pt x="127" y="85"/>
                      </a:lnTo>
                      <a:lnTo>
                        <a:pt x="127" y="27"/>
                      </a:lnTo>
                      <a:lnTo>
                        <a:pt x="45" y="11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4C4C4C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40" name="Freeform 476"/>
                <p:cNvSpPr>
                  <a:spLocks/>
                </p:cNvSpPr>
                <p:nvPr/>
              </p:nvSpPr>
              <p:spPr bwMode="auto">
                <a:xfrm>
                  <a:off x="996" y="3424"/>
                  <a:ext cx="101" cy="161"/>
                </a:xfrm>
                <a:custGeom>
                  <a:avLst/>
                  <a:gdLst>
                    <a:gd name="T0" fmla="*/ 0 w 101"/>
                    <a:gd name="T1" fmla="*/ 152 h 162"/>
                    <a:gd name="T2" fmla="*/ 0 w 101"/>
                    <a:gd name="T3" fmla="*/ 70 h 162"/>
                    <a:gd name="T4" fmla="*/ 100 w 101"/>
                    <a:gd name="T5" fmla="*/ 0 h 162"/>
                    <a:gd name="T6" fmla="*/ 100 w 101"/>
                    <a:gd name="T7" fmla="*/ 81 h 162"/>
                    <a:gd name="T8" fmla="*/ 0 w 101"/>
                    <a:gd name="T9" fmla="*/ 152 h 1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1"/>
                    <a:gd name="T16" fmla="*/ 0 h 162"/>
                    <a:gd name="T17" fmla="*/ 101 w 101"/>
                    <a:gd name="T18" fmla="*/ 162 h 16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1" h="162">
                      <a:moveTo>
                        <a:pt x="0" y="161"/>
                      </a:moveTo>
                      <a:lnTo>
                        <a:pt x="0" y="70"/>
                      </a:lnTo>
                      <a:lnTo>
                        <a:pt x="100" y="0"/>
                      </a:lnTo>
                      <a:lnTo>
                        <a:pt x="100" y="82"/>
                      </a:lnTo>
                      <a:lnTo>
                        <a:pt x="0" y="161"/>
                      </a:lnTo>
                    </a:path>
                  </a:pathLst>
                </a:custGeom>
                <a:solidFill>
                  <a:srgbClr val="CEA247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41" name="Freeform 477"/>
                <p:cNvSpPr>
                  <a:spLocks/>
                </p:cNvSpPr>
                <p:nvPr/>
              </p:nvSpPr>
              <p:spPr bwMode="auto">
                <a:xfrm>
                  <a:off x="1005" y="3443"/>
                  <a:ext cx="85" cy="90"/>
                </a:xfrm>
                <a:custGeom>
                  <a:avLst/>
                  <a:gdLst>
                    <a:gd name="T0" fmla="*/ 0 w 85"/>
                    <a:gd name="T1" fmla="*/ 89 h 90"/>
                    <a:gd name="T2" fmla="*/ 0 w 85"/>
                    <a:gd name="T3" fmla="*/ 60 h 90"/>
                    <a:gd name="T4" fmla="*/ 84 w 85"/>
                    <a:gd name="T5" fmla="*/ 0 h 90"/>
                    <a:gd name="T6" fmla="*/ 84 w 85"/>
                    <a:gd name="T7" fmla="*/ 24 h 90"/>
                    <a:gd name="T8" fmla="*/ 0 w 85"/>
                    <a:gd name="T9" fmla="*/ 89 h 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5"/>
                    <a:gd name="T16" fmla="*/ 0 h 90"/>
                    <a:gd name="T17" fmla="*/ 85 w 85"/>
                    <a:gd name="T18" fmla="*/ 90 h 9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5" h="90">
                      <a:moveTo>
                        <a:pt x="0" y="89"/>
                      </a:moveTo>
                      <a:lnTo>
                        <a:pt x="0" y="60"/>
                      </a:lnTo>
                      <a:lnTo>
                        <a:pt x="84" y="0"/>
                      </a:lnTo>
                      <a:lnTo>
                        <a:pt x="84" y="24"/>
                      </a:lnTo>
                      <a:lnTo>
                        <a:pt x="0" y="89"/>
                      </a:lnTo>
                    </a:path>
                  </a:pathLst>
                </a:custGeom>
                <a:solidFill>
                  <a:schemeClr val="bg2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42" name="Freeform 478"/>
                <p:cNvSpPr>
                  <a:spLocks/>
                </p:cNvSpPr>
                <p:nvPr/>
              </p:nvSpPr>
              <p:spPr bwMode="auto">
                <a:xfrm>
                  <a:off x="1019" y="3476"/>
                  <a:ext cx="19" cy="59"/>
                </a:xfrm>
                <a:custGeom>
                  <a:avLst/>
                  <a:gdLst>
                    <a:gd name="T0" fmla="*/ 0 w 19"/>
                    <a:gd name="T1" fmla="*/ 58 h 59"/>
                    <a:gd name="T2" fmla="*/ 0 w 19"/>
                    <a:gd name="T3" fmla="*/ 10 h 59"/>
                    <a:gd name="T4" fmla="*/ 18 w 19"/>
                    <a:gd name="T5" fmla="*/ 0 h 59"/>
                    <a:gd name="T6" fmla="*/ 18 w 19"/>
                    <a:gd name="T7" fmla="*/ 46 h 59"/>
                    <a:gd name="T8" fmla="*/ 0 w 19"/>
                    <a:gd name="T9" fmla="*/ 58 h 5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"/>
                    <a:gd name="T16" fmla="*/ 0 h 59"/>
                    <a:gd name="T17" fmla="*/ 19 w 19"/>
                    <a:gd name="T18" fmla="*/ 59 h 5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" h="59">
                      <a:moveTo>
                        <a:pt x="0" y="58"/>
                      </a:moveTo>
                      <a:lnTo>
                        <a:pt x="0" y="10"/>
                      </a:lnTo>
                      <a:lnTo>
                        <a:pt x="18" y="0"/>
                      </a:lnTo>
                      <a:lnTo>
                        <a:pt x="18" y="46"/>
                      </a:lnTo>
                      <a:lnTo>
                        <a:pt x="0" y="58"/>
                      </a:lnTo>
                    </a:path>
                  </a:pathLst>
                </a:custGeom>
                <a:solidFill>
                  <a:srgbClr val="CEA247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43" name="Freeform 479"/>
                <p:cNvSpPr>
                  <a:spLocks/>
                </p:cNvSpPr>
                <p:nvPr/>
              </p:nvSpPr>
              <p:spPr bwMode="auto">
                <a:xfrm>
                  <a:off x="796" y="3386"/>
                  <a:ext cx="302" cy="112"/>
                </a:xfrm>
                <a:custGeom>
                  <a:avLst/>
                  <a:gdLst>
                    <a:gd name="T0" fmla="*/ 208 w 301"/>
                    <a:gd name="T1" fmla="*/ 111 h 112"/>
                    <a:gd name="T2" fmla="*/ 309 w 301"/>
                    <a:gd name="T3" fmla="*/ 36 h 112"/>
                    <a:gd name="T4" fmla="*/ 119 w 301"/>
                    <a:gd name="T5" fmla="*/ 0 h 112"/>
                    <a:gd name="T6" fmla="*/ 0 w 301"/>
                    <a:gd name="T7" fmla="*/ 68 h 112"/>
                    <a:gd name="T8" fmla="*/ 208 w 301"/>
                    <a:gd name="T9" fmla="*/ 111 h 1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1"/>
                    <a:gd name="T16" fmla="*/ 0 h 112"/>
                    <a:gd name="T17" fmla="*/ 301 w 301"/>
                    <a:gd name="T18" fmla="*/ 112 h 1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1" h="112">
                      <a:moveTo>
                        <a:pt x="199" y="111"/>
                      </a:moveTo>
                      <a:lnTo>
                        <a:pt x="300" y="36"/>
                      </a:lnTo>
                      <a:lnTo>
                        <a:pt x="119" y="0"/>
                      </a:lnTo>
                      <a:lnTo>
                        <a:pt x="0" y="68"/>
                      </a:lnTo>
                      <a:lnTo>
                        <a:pt x="199" y="111"/>
                      </a:lnTo>
                    </a:path>
                  </a:pathLst>
                </a:custGeom>
                <a:solidFill>
                  <a:srgbClr val="F4EAD4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44" name="Freeform 480"/>
                <p:cNvSpPr>
                  <a:spLocks/>
                </p:cNvSpPr>
                <p:nvPr/>
              </p:nvSpPr>
              <p:spPr bwMode="auto">
                <a:xfrm>
                  <a:off x="843" y="3410"/>
                  <a:ext cx="24" cy="37"/>
                </a:xfrm>
                <a:custGeom>
                  <a:avLst/>
                  <a:gdLst>
                    <a:gd name="T0" fmla="*/ 19 w 24"/>
                    <a:gd name="T1" fmla="*/ 0 h 37"/>
                    <a:gd name="T2" fmla="*/ 3 w 24"/>
                    <a:gd name="T3" fmla="*/ 0 h 37"/>
                    <a:gd name="T4" fmla="*/ 0 w 24"/>
                    <a:gd name="T5" fmla="*/ 30 h 37"/>
                    <a:gd name="T6" fmla="*/ 0 w 24"/>
                    <a:gd name="T7" fmla="*/ 31 h 37"/>
                    <a:gd name="T8" fmla="*/ 0 w 24"/>
                    <a:gd name="T9" fmla="*/ 32 h 37"/>
                    <a:gd name="T10" fmla="*/ 2 w 24"/>
                    <a:gd name="T11" fmla="*/ 33 h 37"/>
                    <a:gd name="T12" fmla="*/ 3 w 24"/>
                    <a:gd name="T13" fmla="*/ 34 h 37"/>
                    <a:gd name="T14" fmla="*/ 4 w 24"/>
                    <a:gd name="T15" fmla="*/ 34 h 37"/>
                    <a:gd name="T16" fmla="*/ 6 w 24"/>
                    <a:gd name="T17" fmla="*/ 35 h 37"/>
                    <a:gd name="T18" fmla="*/ 8 w 24"/>
                    <a:gd name="T19" fmla="*/ 36 h 37"/>
                    <a:gd name="T20" fmla="*/ 11 w 24"/>
                    <a:gd name="T21" fmla="*/ 36 h 37"/>
                    <a:gd name="T22" fmla="*/ 13 w 24"/>
                    <a:gd name="T23" fmla="*/ 36 h 37"/>
                    <a:gd name="T24" fmla="*/ 15 w 24"/>
                    <a:gd name="T25" fmla="*/ 35 h 37"/>
                    <a:gd name="T26" fmla="*/ 17 w 24"/>
                    <a:gd name="T27" fmla="*/ 34 h 37"/>
                    <a:gd name="T28" fmla="*/ 19 w 24"/>
                    <a:gd name="T29" fmla="*/ 34 h 37"/>
                    <a:gd name="T30" fmla="*/ 20 w 24"/>
                    <a:gd name="T31" fmla="*/ 33 h 37"/>
                    <a:gd name="T32" fmla="*/ 21 w 24"/>
                    <a:gd name="T33" fmla="*/ 32 h 37"/>
                    <a:gd name="T34" fmla="*/ 22 w 24"/>
                    <a:gd name="T35" fmla="*/ 31 h 37"/>
                    <a:gd name="T36" fmla="*/ 23 w 24"/>
                    <a:gd name="T37" fmla="*/ 30 h 37"/>
                    <a:gd name="T38" fmla="*/ 19 w 24"/>
                    <a:gd name="T39" fmla="*/ 0 h 37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4"/>
                    <a:gd name="T61" fmla="*/ 0 h 37"/>
                    <a:gd name="T62" fmla="*/ 24 w 24"/>
                    <a:gd name="T63" fmla="*/ 37 h 37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4" h="37">
                      <a:moveTo>
                        <a:pt x="19" y="0"/>
                      </a:moveTo>
                      <a:lnTo>
                        <a:pt x="3" y="0"/>
                      </a:lnTo>
                      <a:lnTo>
                        <a:pt x="0" y="30"/>
                      </a:lnTo>
                      <a:lnTo>
                        <a:pt x="0" y="31"/>
                      </a:lnTo>
                      <a:lnTo>
                        <a:pt x="0" y="32"/>
                      </a:lnTo>
                      <a:lnTo>
                        <a:pt x="2" y="33"/>
                      </a:lnTo>
                      <a:lnTo>
                        <a:pt x="3" y="34"/>
                      </a:lnTo>
                      <a:lnTo>
                        <a:pt x="4" y="34"/>
                      </a:lnTo>
                      <a:lnTo>
                        <a:pt x="6" y="35"/>
                      </a:lnTo>
                      <a:lnTo>
                        <a:pt x="8" y="36"/>
                      </a:lnTo>
                      <a:lnTo>
                        <a:pt x="11" y="36"/>
                      </a:lnTo>
                      <a:lnTo>
                        <a:pt x="13" y="36"/>
                      </a:lnTo>
                      <a:lnTo>
                        <a:pt x="15" y="35"/>
                      </a:lnTo>
                      <a:lnTo>
                        <a:pt x="17" y="34"/>
                      </a:lnTo>
                      <a:lnTo>
                        <a:pt x="19" y="34"/>
                      </a:lnTo>
                      <a:lnTo>
                        <a:pt x="20" y="33"/>
                      </a:lnTo>
                      <a:lnTo>
                        <a:pt x="21" y="32"/>
                      </a:lnTo>
                      <a:lnTo>
                        <a:pt x="22" y="31"/>
                      </a:lnTo>
                      <a:lnTo>
                        <a:pt x="23" y="30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chemeClr val="accent2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45" name="Freeform 481"/>
                <p:cNvSpPr>
                  <a:spLocks/>
                </p:cNvSpPr>
                <p:nvPr/>
              </p:nvSpPr>
              <p:spPr bwMode="auto">
                <a:xfrm>
                  <a:off x="846" y="3406"/>
                  <a:ext cx="19" cy="18"/>
                </a:xfrm>
                <a:custGeom>
                  <a:avLst/>
                  <a:gdLst>
                    <a:gd name="T0" fmla="*/ 9 w 19"/>
                    <a:gd name="T1" fmla="*/ 17 h 18"/>
                    <a:gd name="T2" fmla="*/ 10 w 19"/>
                    <a:gd name="T3" fmla="*/ 14 h 18"/>
                    <a:gd name="T4" fmla="*/ 12 w 19"/>
                    <a:gd name="T5" fmla="*/ 14 h 18"/>
                    <a:gd name="T6" fmla="*/ 13 w 19"/>
                    <a:gd name="T7" fmla="*/ 14 h 18"/>
                    <a:gd name="T8" fmla="*/ 15 w 19"/>
                    <a:gd name="T9" fmla="*/ 13 h 18"/>
                    <a:gd name="T10" fmla="*/ 16 w 19"/>
                    <a:gd name="T11" fmla="*/ 11 h 18"/>
                    <a:gd name="T12" fmla="*/ 17 w 19"/>
                    <a:gd name="T13" fmla="*/ 10 h 18"/>
                    <a:gd name="T14" fmla="*/ 18 w 19"/>
                    <a:gd name="T15" fmla="*/ 7 h 18"/>
                    <a:gd name="T16" fmla="*/ 17 w 19"/>
                    <a:gd name="T17" fmla="*/ 5 h 18"/>
                    <a:gd name="T18" fmla="*/ 16 w 19"/>
                    <a:gd name="T19" fmla="*/ 4 h 18"/>
                    <a:gd name="T20" fmla="*/ 15 w 19"/>
                    <a:gd name="T21" fmla="*/ 2 h 18"/>
                    <a:gd name="T22" fmla="*/ 13 w 19"/>
                    <a:gd name="T23" fmla="*/ 1 h 18"/>
                    <a:gd name="T24" fmla="*/ 12 w 19"/>
                    <a:gd name="T25" fmla="*/ 1 h 18"/>
                    <a:gd name="T26" fmla="*/ 10 w 19"/>
                    <a:gd name="T27" fmla="*/ 1 h 18"/>
                    <a:gd name="T28" fmla="*/ 9 w 19"/>
                    <a:gd name="T29" fmla="*/ 0 h 18"/>
                    <a:gd name="T30" fmla="*/ 6 w 19"/>
                    <a:gd name="T31" fmla="*/ 1 h 18"/>
                    <a:gd name="T32" fmla="*/ 5 w 19"/>
                    <a:gd name="T33" fmla="*/ 1 h 18"/>
                    <a:gd name="T34" fmla="*/ 3 w 19"/>
                    <a:gd name="T35" fmla="*/ 1 h 18"/>
                    <a:gd name="T36" fmla="*/ 3 w 19"/>
                    <a:gd name="T37" fmla="*/ 2 h 18"/>
                    <a:gd name="T38" fmla="*/ 1 w 19"/>
                    <a:gd name="T39" fmla="*/ 4 h 18"/>
                    <a:gd name="T40" fmla="*/ 0 w 19"/>
                    <a:gd name="T41" fmla="*/ 5 h 18"/>
                    <a:gd name="T42" fmla="*/ 0 w 19"/>
                    <a:gd name="T43" fmla="*/ 5 h 18"/>
                    <a:gd name="T44" fmla="*/ 0 w 19"/>
                    <a:gd name="T45" fmla="*/ 7 h 18"/>
                    <a:gd name="T46" fmla="*/ 0 w 19"/>
                    <a:gd name="T47" fmla="*/ 10 h 18"/>
                    <a:gd name="T48" fmla="*/ 0 w 19"/>
                    <a:gd name="T49" fmla="*/ 10 h 18"/>
                    <a:gd name="T50" fmla="*/ 1 w 19"/>
                    <a:gd name="T51" fmla="*/ 11 h 18"/>
                    <a:gd name="T52" fmla="*/ 3 w 19"/>
                    <a:gd name="T53" fmla="*/ 13 h 18"/>
                    <a:gd name="T54" fmla="*/ 3 w 19"/>
                    <a:gd name="T55" fmla="*/ 14 h 18"/>
                    <a:gd name="T56" fmla="*/ 5 w 19"/>
                    <a:gd name="T57" fmla="*/ 14 h 18"/>
                    <a:gd name="T58" fmla="*/ 6 w 19"/>
                    <a:gd name="T59" fmla="*/ 14 h 18"/>
                    <a:gd name="T60" fmla="*/ 9 w 19"/>
                    <a:gd name="T61" fmla="*/ 17 h 18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19"/>
                    <a:gd name="T94" fmla="*/ 0 h 18"/>
                    <a:gd name="T95" fmla="*/ 19 w 19"/>
                    <a:gd name="T96" fmla="*/ 18 h 18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19" h="18">
                      <a:moveTo>
                        <a:pt x="9" y="17"/>
                      </a:moveTo>
                      <a:lnTo>
                        <a:pt x="10" y="14"/>
                      </a:lnTo>
                      <a:lnTo>
                        <a:pt x="12" y="14"/>
                      </a:lnTo>
                      <a:lnTo>
                        <a:pt x="13" y="14"/>
                      </a:lnTo>
                      <a:lnTo>
                        <a:pt x="15" y="13"/>
                      </a:lnTo>
                      <a:lnTo>
                        <a:pt x="16" y="11"/>
                      </a:lnTo>
                      <a:lnTo>
                        <a:pt x="17" y="10"/>
                      </a:lnTo>
                      <a:lnTo>
                        <a:pt x="18" y="7"/>
                      </a:lnTo>
                      <a:lnTo>
                        <a:pt x="17" y="5"/>
                      </a:lnTo>
                      <a:lnTo>
                        <a:pt x="16" y="4"/>
                      </a:lnTo>
                      <a:lnTo>
                        <a:pt x="15" y="2"/>
                      </a:lnTo>
                      <a:lnTo>
                        <a:pt x="13" y="1"/>
                      </a:lnTo>
                      <a:lnTo>
                        <a:pt x="12" y="1"/>
                      </a:lnTo>
                      <a:lnTo>
                        <a:pt x="10" y="1"/>
                      </a:lnTo>
                      <a:lnTo>
                        <a:pt x="9" y="0"/>
                      </a:lnTo>
                      <a:lnTo>
                        <a:pt x="6" y="1"/>
                      </a:lnTo>
                      <a:lnTo>
                        <a:pt x="5" y="1"/>
                      </a:lnTo>
                      <a:lnTo>
                        <a:pt x="3" y="1"/>
                      </a:lnTo>
                      <a:lnTo>
                        <a:pt x="3" y="2"/>
                      </a:lnTo>
                      <a:lnTo>
                        <a:pt x="1" y="4"/>
                      </a:lnTo>
                      <a:lnTo>
                        <a:pt x="0" y="5"/>
                      </a:lnTo>
                      <a:lnTo>
                        <a:pt x="0" y="7"/>
                      </a:lnTo>
                      <a:lnTo>
                        <a:pt x="0" y="10"/>
                      </a:lnTo>
                      <a:lnTo>
                        <a:pt x="1" y="11"/>
                      </a:lnTo>
                      <a:lnTo>
                        <a:pt x="3" y="13"/>
                      </a:lnTo>
                      <a:lnTo>
                        <a:pt x="3" y="14"/>
                      </a:lnTo>
                      <a:lnTo>
                        <a:pt x="5" y="14"/>
                      </a:lnTo>
                      <a:lnTo>
                        <a:pt x="6" y="14"/>
                      </a:lnTo>
                      <a:lnTo>
                        <a:pt x="9" y="17"/>
                      </a:lnTo>
                    </a:path>
                  </a:pathLst>
                </a:custGeom>
                <a:solidFill>
                  <a:srgbClr val="4C4C4C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46" name="Freeform 482"/>
                <p:cNvSpPr>
                  <a:spLocks/>
                </p:cNvSpPr>
                <p:nvPr/>
              </p:nvSpPr>
              <p:spPr bwMode="auto">
                <a:xfrm>
                  <a:off x="905" y="3375"/>
                  <a:ext cx="23" cy="37"/>
                </a:xfrm>
                <a:custGeom>
                  <a:avLst/>
                  <a:gdLst>
                    <a:gd name="T0" fmla="*/ 18 w 23"/>
                    <a:gd name="T1" fmla="*/ 0 h 37"/>
                    <a:gd name="T2" fmla="*/ 3 w 23"/>
                    <a:gd name="T3" fmla="*/ 0 h 37"/>
                    <a:gd name="T4" fmla="*/ 0 w 23"/>
                    <a:gd name="T5" fmla="*/ 30 h 37"/>
                    <a:gd name="T6" fmla="*/ 0 w 23"/>
                    <a:gd name="T7" fmla="*/ 31 h 37"/>
                    <a:gd name="T8" fmla="*/ 0 w 23"/>
                    <a:gd name="T9" fmla="*/ 32 h 37"/>
                    <a:gd name="T10" fmla="*/ 1 w 23"/>
                    <a:gd name="T11" fmla="*/ 33 h 37"/>
                    <a:gd name="T12" fmla="*/ 3 w 23"/>
                    <a:gd name="T13" fmla="*/ 34 h 37"/>
                    <a:gd name="T14" fmla="*/ 5 w 23"/>
                    <a:gd name="T15" fmla="*/ 34 h 37"/>
                    <a:gd name="T16" fmla="*/ 6 w 23"/>
                    <a:gd name="T17" fmla="*/ 35 h 37"/>
                    <a:gd name="T18" fmla="*/ 9 w 23"/>
                    <a:gd name="T19" fmla="*/ 36 h 37"/>
                    <a:gd name="T20" fmla="*/ 11 w 23"/>
                    <a:gd name="T21" fmla="*/ 36 h 37"/>
                    <a:gd name="T22" fmla="*/ 12 w 23"/>
                    <a:gd name="T23" fmla="*/ 36 h 37"/>
                    <a:gd name="T24" fmla="*/ 15 w 23"/>
                    <a:gd name="T25" fmla="*/ 35 h 37"/>
                    <a:gd name="T26" fmla="*/ 16 w 23"/>
                    <a:gd name="T27" fmla="*/ 34 h 37"/>
                    <a:gd name="T28" fmla="*/ 18 w 23"/>
                    <a:gd name="T29" fmla="*/ 34 h 37"/>
                    <a:gd name="T30" fmla="*/ 20 w 23"/>
                    <a:gd name="T31" fmla="*/ 33 h 37"/>
                    <a:gd name="T32" fmla="*/ 21 w 23"/>
                    <a:gd name="T33" fmla="*/ 32 h 37"/>
                    <a:gd name="T34" fmla="*/ 22 w 23"/>
                    <a:gd name="T35" fmla="*/ 31 h 37"/>
                    <a:gd name="T36" fmla="*/ 22 w 23"/>
                    <a:gd name="T37" fmla="*/ 30 h 37"/>
                    <a:gd name="T38" fmla="*/ 18 w 23"/>
                    <a:gd name="T39" fmla="*/ 0 h 37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3"/>
                    <a:gd name="T61" fmla="*/ 0 h 37"/>
                    <a:gd name="T62" fmla="*/ 23 w 23"/>
                    <a:gd name="T63" fmla="*/ 37 h 37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3" h="37">
                      <a:moveTo>
                        <a:pt x="18" y="0"/>
                      </a:moveTo>
                      <a:lnTo>
                        <a:pt x="3" y="0"/>
                      </a:lnTo>
                      <a:lnTo>
                        <a:pt x="0" y="30"/>
                      </a:lnTo>
                      <a:lnTo>
                        <a:pt x="0" y="31"/>
                      </a:lnTo>
                      <a:lnTo>
                        <a:pt x="0" y="32"/>
                      </a:lnTo>
                      <a:lnTo>
                        <a:pt x="1" y="33"/>
                      </a:lnTo>
                      <a:lnTo>
                        <a:pt x="3" y="34"/>
                      </a:lnTo>
                      <a:lnTo>
                        <a:pt x="5" y="34"/>
                      </a:lnTo>
                      <a:lnTo>
                        <a:pt x="6" y="35"/>
                      </a:lnTo>
                      <a:lnTo>
                        <a:pt x="9" y="36"/>
                      </a:lnTo>
                      <a:lnTo>
                        <a:pt x="11" y="36"/>
                      </a:lnTo>
                      <a:lnTo>
                        <a:pt x="12" y="36"/>
                      </a:lnTo>
                      <a:lnTo>
                        <a:pt x="15" y="35"/>
                      </a:lnTo>
                      <a:lnTo>
                        <a:pt x="16" y="34"/>
                      </a:lnTo>
                      <a:lnTo>
                        <a:pt x="18" y="34"/>
                      </a:lnTo>
                      <a:lnTo>
                        <a:pt x="20" y="33"/>
                      </a:lnTo>
                      <a:lnTo>
                        <a:pt x="21" y="32"/>
                      </a:lnTo>
                      <a:lnTo>
                        <a:pt x="22" y="31"/>
                      </a:lnTo>
                      <a:lnTo>
                        <a:pt x="22" y="30"/>
                      </a:lnTo>
                      <a:lnTo>
                        <a:pt x="18" y="0"/>
                      </a:lnTo>
                    </a:path>
                  </a:pathLst>
                </a:custGeom>
                <a:solidFill>
                  <a:schemeClr val="accent2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47" name="Freeform 483"/>
                <p:cNvSpPr>
                  <a:spLocks/>
                </p:cNvSpPr>
                <p:nvPr/>
              </p:nvSpPr>
              <p:spPr bwMode="auto">
                <a:xfrm>
                  <a:off x="908" y="3370"/>
                  <a:ext cx="18" cy="19"/>
                </a:xfrm>
                <a:custGeom>
                  <a:avLst/>
                  <a:gdLst>
                    <a:gd name="T0" fmla="*/ 8 w 18"/>
                    <a:gd name="T1" fmla="*/ 18 h 19"/>
                    <a:gd name="T2" fmla="*/ 9 w 18"/>
                    <a:gd name="T3" fmla="*/ 18 h 19"/>
                    <a:gd name="T4" fmla="*/ 12 w 18"/>
                    <a:gd name="T5" fmla="*/ 18 h 19"/>
                    <a:gd name="T6" fmla="*/ 13 w 18"/>
                    <a:gd name="T7" fmla="*/ 18 h 19"/>
                    <a:gd name="T8" fmla="*/ 14 w 18"/>
                    <a:gd name="T9" fmla="*/ 15 h 19"/>
                    <a:gd name="T10" fmla="*/ 15 w 18"/>
                    <a:gd name="T11" fmla="*/ 13 h 19"/>
                    <a:gd name="T12" fmla="*/ 16 w 18"/>
                    <a:gd name="T13" fmla="*/ 12 h 19"/>
                    <a:gd name="T14" fmla="*/ 16 w 18"/>
                    <a:gd name="T15" fmla="*/ 10 h 19"/>
                    <a:gd name="T16" fmla="*/ 17 w 18"/>
                    <a:gd name="T17" fmla="*/ 9 h 19"/>
                    <a:gd name="T18" fmla="*/ 16 w 18"/>
                    <a:gd name="T19" fmla="*/ 6 h 19"/>
                    <a:gd name="T20" fmla="*/ 15 w 18"/>
                    <a:gd name="T21" fmla="*/ 4 h 19"/>
                    <a:gd name="T22" fmla="*/ 14 w 18"/>
                    <a:gd name="T23" fmla="*/ 3 h 19"/>
                    <a:gd name="T24" fmla="*/ 13 w 18"/>
                    <a:gd name="T25" fmla="*/ 1 h 19"/>
                    <a:gd name="T26" fmla="*/ 12 w 18"/>
                    <a:gd name="T27" fmla="*/ 1 h 19"/>
                    <a:gd name="T28" fmla="*/ 9 w 18"/>
                    <a:gd name="T29" fmla="*/ 1 h 19"/>
                    <a:gd name="T30" fmla="*/ 8 w 18"/>
                    <a:gd name="T31" fmla="*/ 0 h 19"/>
                    <a:gd name="T32" fmla="*/ 7 w 18"/>
                    <a:gd name="T33" fmla="*/ 1 h 19"/>
                    <a:gd name="T34" fmla="*/ 4 w 18"/>
                    <a:gd name="T35" fmla="*/ 1 h 19"/>
                    <a:gd name="T36" fmla="*/ 3 w 18"/>
                    <a:gd name="T37" fmla="*/ 1 h 19"/>
                    <a:gd name="T38" fmla="*/ 2 w 18"/>
                    <a:gd name="T39" fmla="*/ 3 h 19"/>
                    <a:gd name="T40" fmla="*/ 1 w 18"/>
                    <a:gd name="T41" fmla="*/ 4 h 19"/>
                    <a:gd name="T42" fmla="*/ 0 w 18"/>
                    <a:gd name="T43" fmla="*/ 6 h 19"/>
                    <a:gd name="T44" fmla="*/ 0 w 18"/>
                    <a:gd name="T45" fmla="*/ 9 h 19"/>
                    <a:gd name="T46" fmla="*/ 0 w 18"/>
                    <a:gd name="T47" fmla="*/ 10 h 19"/>
                    <a:gd name="T48" fmla="*/ 0 w 18"/>
                    <a:gd name="T49" fmla="*/ 12 h 19"/>
                    <a:gd name="T50" fmla="*/ 1 w 18"/>
                    <a:gd name="T51" fmla="*/ 13 h 19"/>
                    <a:gd name="T52" fmla="*/ 2 w 18"/>
                    <a:gd name="T53" fmla="*/ 15 h 19"/>
                    <a:gd name="T54" fmla="*/ 3 w 18"/>
                    <a:gd name="T55" fmla="*/ 18 h 19"/>
                    <a:gd name="T56" fmla="*/ 4 w 18"/>
                    <a:gd name="T57" fmla="*/ 18 h 19"/>
                    <a:gd name="T58" fmla="*/ 7 w 18"/>
                    <a:gd name="T59" fmla="*/ 18 h 19"/>
                    <a:gd name="T60" fmla="*/ 8 w 18"/>
                    <a:gd name="T61" fmla="*/ 18 h 19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18"/>
                    <a:gd name="T94" fmla="*/ 0 h 19"/>
                    <a:gd name="T95" fmla="*/ 18 w 18"/>
                    <a:gd name="T96" fmla="*/ 19 h 19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18" h="19">
                      <a:moveTo>
                        <a:pt x="8" y="18"/>
                      </a:moveTo>
                      <a:lnTo>
                        <a:pt x="9" y="18"/>
                      </a:lnTo>
                      <a:lnTo>
                        <a:pt x="12" y="18"/>
                      </a:lnTo>
                      <a:lnTo>
                        <a:pt x="13" y="18"/>
                      </a:lnTo>
                      <a:lnTo>
                        <a:pt x="14" y="15"/>
                      </a:lnTo>
                      <a:lnTo>
                        <a:pt x="15" y="13"/>
                      </a:lnTo>
                      <a:lnTo>
                        <a:pt x="16" y="12"/>
                      </a:lnTo>
                      <a:lnTo>
                        <a:pt x="16" y="10"/>
                      </a:lnTo>
                      <a:lnTo>
                        <a:pt x="17" y="9"/>
                      </a:lnTo>
                      <a:lnTo>
                        <a:pt x="16" y="6"/>
                      </a:lnTo>
                      <a:lnTo>
                        <a:pt x="15" y="4"/>
                      </a:lnTo>
                      <a:lnTo>
                        <a:pt x="14" y="3"/>
                      </a:lnTo>
                      <a:lnTo>
                        <a:pt x="13" y="1"/>
                      </a:lnTo>
                      <a:lnTo>
                        <a:pt x="12" y="1"/>
                      </a:lnTo>
                      <a:lnTo>
                        <a:pt x="9" y="1"/>
                      </a:lnTo>
                      <a:lnTo>
                        <a:pt x="8" y="0"/>
                      </a:lnTo>
                      <a:lnTo>
                        <a:pt x="7" y="1"/>
                      </a:lnTo>
                      <a:lnTo>
                        <a:pt x="4" y="1"/>
                      </a:lnTo>
                      <a:lnTo>
                        <a:pt x="3" y="1"/>
                      </a:lnTo>
                      <a:lnTo>
                        <a:pt x="2" y="3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0" y="10"/>
                      </a:lnTo>
                      <a:lnTo>
                        <a:pt x="0" y="12"/>
                      </a:lnTo>
                      <a:lnTo>
                        <a:pt x="1" y="13"/>
                      </a:lnTo>
                      <a:lnTo>
                        <a:pt x="2" y="15"/>
                      </a:lnTo>
                      <a:lnTo>
                        <a:pt x="3" y="18"/>
                      </a:lnTo>
                      <a:lnTo>
                        <a:pt x="4" y="18"/>
                      </a:lnTo>
                      <a:lnTo>
                        <a:pt x="7" y="18"/>
                      </a:lnTo>
                      <a:lnTo>
                        <a:pt x="8" y="18"/>
                      </a:lnTo>
                    </a:path>
                  </a:pathLst>
                </a:custGeom>
                <a:solidFill>
                  <a:srgbClr val="4C4C4C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48" name="Freeform 484"/>
                <p:cNvSpPr>
                  <a:spLocks/>
                </p:cNvSpPr>
                <p:nvPr/>
              </p:nvSpPr>
              <p:spPr bwMode="auto">
                <a:xfrm>
                  <a:off x="973" y="3443"/>
                  <a:ext cx="23" cy="36"/>
                </a:xfrm>
                <a:custGeom>
                  <a:avLst/>
                  <a:gdLst>
                    <a:gd name="T0" fmla="*/ 18 w 23"/>
                    <a:gd name="T1" fmla="*/ 0 h 36"/>
                    <a:gd name="T2" fmla="*/ 3 w 23"/>
                    <a:gd name="T3" fmla="*/ 0 h 36"/>
                    <a:gd name="T4" fmla="*/ 0 w 23"/>
                    <a:gd name="T5" fmla="*/ 29 h 36"/>
                    <a:gd name="T6" fmla="*/ 0 w 23"/>
                    <a:gd name="T7" fmla="*/ 30 h 36"/>
                    <a:gd name="T8" fmla="*/ 0 w 23"/>
                    <a:gd name="T9" fmla="*/ 31 h 36"/>
                    <a:gd name="T10" fmla="*/ 1 w 23"/>
                    <a:gd name="T11" fmla="*/ 32 h 36"/>
                    <a:gd name="T12" fmla="*/ 3 w 23"/>
                    <a:gd name="T13" fmla="*/ 33 h 36"/>
                    <a:gd name="T14" fmla="*/ 4 w 23"/>
                    <a:gd name="T15" fmla="*/ 34 h 36"/>
                    <a:gd name="T16" fmla="*/ 6 w 23"/>
                    <a:gd name="T17" fmla="*/ 34 h 36"/>
                    <a:gd name="T18" fmla="*/ 8 w 23"/>
                    <a:gd name="T19" fmla="*/ 35 h 36"/>
                    <a:gd name="T20" fmla="*/ 11 w 23"/>
                    <a:gd name="T21" fmla="*/ 35 h 36"/>
                    <a:gd name="T22" fmla="*/ 12 w 23"/>
                    <a:gd name="T23" fmla="*/ 35 h 36"/>
                    <a:gd name="T24" fmla="*/ 14 w 23"/>
                    <a:gd name="T25" fmla="*/ 34 h 36"/>
                    <a:gd name="T26" fmla="*/ 16 w 23"/>
                    <a:gd name="T27" fmla="*/ 34 h 36"/>
                    <a:gd name="T28" fmla="*/ 18 w 23"/>
                    <a:gd name="T29" fmla="*/ 33 h 36"/>
                    <a:gd name="T30" fmla="*/ 20 w 23"/>
                    <a:gd name="T31" fmla="*/ 32 h 36"/>
                    <a:gd name="T32" fmla="*/ 20 w 23"/>
                    <a:gd name="T33" fmla="*/ 31 h 36"/>
                    <a:gd name="T34" fmla="*/ 21 w 23"/>
                    <a:gd name="T35" fmla="*/ 30 h 36"/>
                    <a:gd name="T36" fmla="*/ 22 w 23"/>
                    <a:gd name="T37" fmla="*/ 29 h 36"/>
                    <a:gd name="T38" fmla="*/ 21 w 23"/>
                    <a:gd name="T39" fmla="*/ 29 h 36"/>
                    <a:gd name="T40" fmla="*/ 22 w 23"/>
                    <a:gd name="T41" fmla="*/ 29 h 36"/>
                    <a:gd name="T42" fmla="*/ 18 w 23"/>
                    <a:gd name="T43" fmla="*/ 0 h 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3"/>
                    <a:gd name="T67" fmla="*/ 0 h 36"/>
                    <a:gd name="T68" fmla="*/ 23 w 23"/>
                    <a:gd name="T69" fmla="*/ 36 h 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3" h="36">
                      <a:moveTo>
                        <a:pt x="18" y="0"/>
                      </a:moveTo>
                      <a:lnTo>
                        <a:pt x="3" y="0"/>
                      </a:lnTo>
                      <a:lnTo>
                        <a:pt x="0" y="29"/>
                      </a:lnTo>
                      <a:lnTo>
                        <a:pt x="0" y="30"/>
                      </a:lnTo>
                      <a:lnTo>
                        <a:pt x="0" y="31"/>
                      </a:lnTo>
                      <a:lnTo>
                        <a:pt x="1" y="32"/>
                      </a:lnTo>
                      <a:lnTo>
                        <a:pt x="3" y="33"/>
                      </a:lnTo>
                      <a:lnTo>
                        <a:pt x="4" y="34"/>
                      </a:lnTo>
                      <a:lnTo>
                        <a:pt x="6" y="34"/>
                      </a:lnTo>
                      <a:lnTo>
                        <a:pt x="8" y="35"/>
                      </a:lnTo>
                      <a:lnTo>
                        <a:pt x="11" y="35"/>
                      </a:lnTo>
                      <a:lnTo>
                        <a:pt x="12" y="35"/>
                      </a:lnTo>
                      <a:lnTo>
                        <a:pt x="14" y="34"/>
                      </a:lnTo>
                      <a:lnTo>
                        <a:pt x="16" y="34"/>
                      </a:lnTo>
                      <a:lnTo>
                        <a:pt x="18" y="33"/>
                      </a:lnTo>
                      <a:lnTo>
                        <a:pt x="20" y="32"/>
                      </a:lnTo>
                      <a:lnTo>
                        <a:pt x="20" y="31"/>
                      </a:lnTo>
                      <a:lnTo>
                        <a:pt x="21" y="30"/>
                      </a:lnTo>
                      <a:lnTo>
                        <a:pt x="22" y="29"/>
                      </a:lnTo>
                      <a:lnTo>
                        <a:pt x="21" y="29"/>
                      </a:lnTo>
                      <a:lnTo>
                        <a:pt x="22" y="29"/>
                      </a:lnTo>
                      <a:lnTo>
                        <a:pt x="18" y="0"/>
                      </a:lnTo>
                    </a:path>
                  </a:pathLst>
                </a:custGeom>
                <a:solidFill>
                  <a:schemeClr val="accent2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49" name="Freeform 485"/>
                <p:cNvSpPr>
                  <a:spLocks/>
                </p:cNvSpPr>
                <p:nvPr/>
              </p:nvSpPr>
              <p:spPr bwMode="auto">
                <a:xfrm>
                  <a:off x="976" y="3440"/>
                  <a:ext cx="19" cy="17"/>
                </a:xfrm>
                <a:custGeom>
                  <a:avLst/>
                  <a:gdLst>
                    <a:gd name="T0" fmla="*/ 9 w 19"/>
                    <a:gd name="T1" fmla="*/ 9 h 18"/>
                    <a:gd name="T2" fmla="*/ 10 w 19"/>
                    <a:gd name="T3" fmla="*/ 9 h 18"/>
                    <a:gd name="T4" fmla="*/ 12 w 19"/>
                    <a:gd name="T5" fmla="*/ 9 h 18"/>
                    <a:gd name="T6" fmla="*/ 14 w 19"/>
                    <a:gd name="T7" fmla="*/ 9 h 18"/>
                    <a:gd name="T8" fmla="*/ 15 w 19"/>
                    <a:gd name="T9" fmla="*/ 9 h 18"/>
                    <a:gd name="T10" fmla="*/ 16 w 19"/>
                    <a:gd name="T11" fmla="*/ 9 h 18"/>
                    <a:gd name="T12" fmla="*/ 17 w 19"/>
                    <a:gd name="T13" fmla="*/ 9 h 18"/>
                    <a:gd name="T14" fmla="*/ 18 w 19"/>
                    <a:gd name="T15" fmla="*/ 9 h 18"/>
                    <a:gd name="T16" fmla="*/ 18 w 19"/>
                    <a:gd name="T17" fmla="*/ 8 h 18"/>
                    <a:gd name="T18" fmla="*/ 18 w 19"/>
                    <a:gd name="T19" fmla="*/ 6 h 18"/>
                    <a:gd name="T20" fmla="*/ 17 w 19"/>
                    <a:gd name="T21" fmla="*/ 4 h 18"/>
                    <a:gd name="T22" fmla="*/ 16 w 19"/>
                    <a:gd name="T23" fmla="*/ 3 h 18"/>
                    <a:gd name="T24" fmla="*/ 15 w 19"/>
                    <a:gd name="T25" fmla="*/ 1 h 18"/>
                    <a:gd name="T26" fmla="*/ 14 w 19"/>
                    <a:gd name="T27" fmla="*/ 1 h 18"/>
                    <a:gd name="T28" fmla="*/ 12 w 19"/>
                    <a:gd name="T29" fmla="*/ 0 h 18"/>
                    <a:gd name="T30" fmla="*/ 10 w 19"/>
                    <a:gd name="T31" fmla="*/ 0 h 18"/>
                    <a:gd name="T32" fmla="*/ 9 w 19"/>
                    <a:gd name="T33" fmla="*/ 0 h 18"/>
                    <a:gd name="T34" fmla="*/ 7 w 19"/>
                    <a:gd name="T35" fmla="*/ 0 h 18"/>
                    <a:gd name="T36" fmla="*/ 5 w 19"/>
                    <a:gd name="T37" fmla="*/ 0 h 18"/>
                    <a:gd name="T38" fmla="*/ 3 w 19"/>
                    <a:gd name="T39" fmla="*/ 1 h 18"/>
                    <a:gd name="T40" fmla="*/ 2 w 19"/>
                    <a:gd name="T41" fmla="*/ 1 h 18"/>
                    <a:gd name="T42" fmla="*/ 1 w 19"/>
                    <a:gd name="T43" fmla="*/ 3 h 18"/>
                    <a:gd name="T44" fmla="*/ 0 w 19"/>
                    <a:gd name="T45" fmla="*/ 4 h 18"/>
                    <a:gd name="T46" fmla="*/ 0 w 19"/>
                    <a:gd name="T47" fmla="*/ 6 h 18"/>
                    <a:gd name="T48" fmla="*/ 0 w 19"/>
                    <a:gd name="T49" fmla="*/ 8 h 18"/>
                    <a:gd name="T50" fmla="*/ 0 w 19"/>
                    <a:gd name="T51" fmla="*/ 9 h 18"/>
                    <a:gd name="T52" fmla="*/ 0 w 19"/>
                    <a:gd name="T53" fmla="*/ 9 h 18"/>
                    <a:gd name="T54" fmla="*/ 1 w 19"/>
                    <a:gd name="T55" fmla="*/ 9 h 18"/>
                    <a:gd name="T56" fmla="*/ 2 w 19"/>
                    <a:gd name="T57" fmla="*/ 9 h 18"/>
                    <a:gd name="T58" fmla="*/ 3 w 19"/>
                    <a:gd name="T59" fmla="*/ 9 h 18"/>
                    <a:gd name="T60" fmla="*/ 5 w 19"/>
                    <a:gd name="T61" fmla="*/ 9 h 18"/>
                    <a:gd name="T62" fmla="*/ 7 w 19"/>
                    <a:gd name="T63" fmla="*/ 9 h 18"/>
                    <a:gd name="T64" fmla="*/ 9 w 19"/>
                    <a:gd name="T65" fmla="*/ 9 h 1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9"/>
                    <a:gd name="T100" fmla="*/ 0 h 18"/>
                    <a:gd name="T101" fmla="*/ 19 w 19"/>
                    <a:gd name="T102" fmla="*/ 18 h 1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9" h="18">
                      <a:moveTo>
                        <a:pt x="9" y="17"/>
                      </a:moveTo>
                      <a:lnTo>
                        <a:pt x="10" y="17"/>
                      </a:lnTo>
                      <a:lnTo>
                        <a:pt x="12" y="14"/>
                      </a:lnTo>
                      <a:lnTo>
                        <a:pt x="14" y="14"/>
                      </a:lnTo>
                      <a:lnTo>
                        <a:pt x="15" y="12"/>
                      </a:lnTo>
                      <a:lnTo>
                        <a:pt x="16" y="11"/>
                      </a:lnTo>
                      <a:lnTo>
                        <a:pt x="17" y="11"/>
                      </a:lnTo>
                      <a:lnTo>
                        <a:pt x="18" y="9"/>
                      </a:lnTo>
                      <a:lnTo>
                        <a:pt x="18" y="8"/>
                      </a:lnTo>
                      <a:lnTo>
                        <a:pt x="18" y="6"/>
                      </a:lnTo>
                      <a:lnTo>
                        <a:pt x="17" y="4"/>
                      </a:lnTo>
                      <a:lnTo>
                        <a:pt x="16" y="3"/>
                      </a:lnTo>
                      <a:lnTo>
                        <a:pt x="15" y="1"/>
                      </a:lnTo>
                      <a:lnTo>
                        <a:pt x="14" y="1"/>
                      </a:lnTo>
                      <a:lnTo>
                        <a:pt x="12" y="0"/>
                      </a:lnTo>
                      <a:lnTo>
                        <a:pt x="10" y="0"/>
                      </a:ln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3" y="1"/>
                      </a:lnTo>
                      <a:lnTo>
                        <a:pt x="2" y="1"/>
                      </a:lnTo>
                      <a:lnTo>
                        <a:pt x="1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0" y="9"/>
                      </a:lnTo>
                      <a:lnTo>
                        <a:pt x="0" y="11"/>
                      </a:lnTo>
                      <a:lnTo>
                        <a:pt x="1" y="11"/>
                      </a:lnTo>
                      <a:lnTo>
                        <a:pt x="2" y="12"/>
                      </a:lnTo>
                      <a:lnTo>
                        <a:pt x="3" y="14"/>
                      </a:lnTo>
                      <a:lnTo>
                        <a:pt x="5" y="14"/>
                      </a:lnTo>
                      <a:lnTo>
                        <a:pt x="7" y="17"/>
                      </a:lnTo>
                      <a:lnTo>
                        <a:pt x="9" y="17"/>
                      </a:lnTo>
                    </a:path>
                  </a:pathLst>
                </a:custGeom>
                <a:solidFill>
                  <a:srgbClr val="4C4C4C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50" name="Freeform 486"/>
                <p:cNvSpPr>
                  <a:spLocks/>
                </p:cNvSpPr>
                <p:nvPr/>
              </p:nvSpPr>
              <p:spPr bwMode="auto">
                <a:xfrm>
                  <a:off x="1029" y="3403"/>
                  <a:ext cx="23" cy="37"/>
                </a:xfrm>
                <a:custGeom>
                  <a:avLst/>
                  <a:gdLst>
                    <a:gd name="T0" fmla="*/ 18 w 23"/>
                    <a:gd name="T1" fmla="*/ 0 h 37"/>
                    <a:gd name="T2" fmla="*/ 3 w 23"/>
                    <a:gd name="T3" fmla="*/ 0 h 37"/>
                    <a:gd name="T4" fmla="*/ 0 w 23"/>
                    <a:gd name="T5" fmla="*/ 30 h 37"/>
                    <a:gd name="T6" fmla="*/ 0 w 23"/>
                    <a:gd name="T7" fmla="*/ 32 h 37"/>
                    <a:gd name="T8" fmla="*/ 0 w 23"/>
                    <a:gd name="T9" fmla="*/ 32 h 37"/>
                    <a:gd name="T10" fmla="*/ 1 w 23"/>
                    <a:gd name="T11" fmla="*/ 33 h 37"/>
                    <a:gd name="T12" fmla="*/ 3 w 23"/>
                    <a:gd name="T13" fmla="*/ 34 h 37"/>
                    <a:gd name="T14" fmla="*/ 4 w 23"/>
                    <a:gd name="T15" fmla="*/ 35 h 37"/>
                    <a:gd name="T16" fmla="*/ 6 w 23"/>
                    <a:gd name="T17" fmla="*/ 36 h 37"/>
                    <a:gd name="T18" fmla="*/ 8 w 23"/>
                    <a:gd name="T19" fmla="*/ 36 h 37"/>
                    <a:gd name="T20" fmla="*/ 11 w 23"/>
                    <a:gd name="T21" fmla="*/ 36 h 37"/>
                    <a:gd name="T22" fmla="*/ 12 w 23"/>
                    <a:gd name="T23" fmla="*/ 36 h 37"/>
                    <a:gd name="T24" fmla="*/ 14 w 23"/>
                    <a:gd name="T25" fmla="*/ 36 h 37"/>
                    <a:gd name="T26" fmla="*/ 16 w 23"/>
                    <a:gd name="T27" fmla="*/ 35 h 37"/>
                    <a:gd name="T28" fmla="*/ 18 w 23"/>
                    <a:gd name="T29" fmla="*/ 34 h 37"/>
                    <a:gd name="T30" fmla="*/ 20 w 23"/>
                    <a:gd name="T31" fmla="*/ 33 h 37"/>
                    <a:gd name="T32" fmla="*/ 20 w 23"/>
                    <a:gd name="T33" fmla="*/ 32 h 37"/>
                    <a:gd name="T34" fmla="*/ 21 w 23"/>
                    <a:gd name="T35" fmla="*/ 32 h 37"/>
                    <a:gd name="T36" fmla="*/ 22 w 23"/>
                    <a:gd name="T37" fmla="*/ 30 h 37"/>
                    <a:gd name="T38" fmla="*/ 18 w 23"/>
                    <a:gd name="T39" fmla="*/ 0 h 37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3"/>
                    <a:gd name="T61" fmla="*/ 0 h 37"/>
                    <a:gd name="T62" fmla="*/ 23 w 23"/>
                    <a:gd name="T63" fmla="*/ 37 h 37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3" h="37">
                      <a:moveTo>
                        <a:pt x="18" y="0"/>
                      </a:moveTo>
                      <a:lnTo>
                        <a:pt x="3" y="0"/>
                      </a:lnTo>
                      <a:lnTo>
                        <a:pt x="0" y="30"/>
                      </a:lnTo>
                      <a:lnTo>
                        <a:pt x="0" y="32"/>
                      </a:lnTo>
                      <a:lnTo>
                        <a:pt x="1" y="33"/>
                      </a:lnTo>
                      <a:lnTo>
                        <a:pt x="3" y="34"/>
                      </a:lnTo>
                      <a:lnTo>
                        <a:pt x="4" y="35"/>
                      </a:lnTo>
                      <a:lnTo>
                        <a:pt x="6" y="36"/>
                      </a:lnTo>
                      <a:lnTo>
                        <a:pt x="8" y="36"/>
                      </a:lnTo>
                      <a:lnTo>
                        <a:pt x="11" y="36"/>
                      </a:lnTo>
                      <a:lnTo>
                        <a:pt x="12" y="36"/>
                      </a:lnTo>
                      <a:lnTo>
                        <a:pt x="14" y="36"/>
                      </a:lnTo>
                      <a:lnTo>
                        <a:pt x="16" y="35"/>
                      </a:lnTo>
                      <a:lnTo>
                        <a:pt x="18" y="34"/>
                      </a:lnTo>
                      <a:lnTo>
                        <a:pt x="20" y="33"/>
                      </a:lnTo>
                      <a:lnTo>
                        <a:pt x="20" y="32"/>
                      </a:lnTo>
                      <a:lnTo>
                        <a:pt x="21" y="32"/>
                      </a:lnTo>
                      <a:lnTo>
                        <a:pt x="22" y="30"/>
                      </a:lnTo>
                      <a:lnTo>
                        <a:pt x="18" y="0"/>
                      </a:lnTo>
                    </a:path>
                  </a:pathLst>
                </a:custGeom>
                <a:solidFill>
                  <a:schemeClr val="accent2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51" name="Freeform 487"/>
                <p:cNvSpPr>
                  <a:spLocks/>
                </p:cNvSpPr>
                <p:nvPr/>
              </p:nvSpPr>
              <p:spPr bwMode="auto">
                <a:xfrm>
                  <a:off x="1032" y="3400"/>
                  <a:ext cx="19" cy="19"/>
                </a:xfrm>
                <a:custGeom>
                  <a:avLst/>
                  <a:gdLst>
                    <a:gd name="T0" fmla="*/ 9 w 19"/>
                    <a:gd name="T1" fmla="*/ 18 h 19"/>
                    <a:gd name="T2" fmla="*/ 10 w 19"/>
                    <a:gd name="T3" fmla="*/ 18 h 19"/>
                    <a:gd name="T4" fmla="*/ 12 w 19"/>
                    <a:gd name="T5" fmla="*/ 18 h 19"/>
                    <a:gd name="T6" fmla="*/ 14 w 19"/>
                    <a:gd name="T7" fmla="*/ 15 h 19"/>
                    <a:gd name="T8" fmla="*/ 15 w 19"/>
                    <a:gd name="T9" fmla="*/ 13 h 19"/>
                    <a:gd name="T10" fmla="*/ 16 w 19"/>
                    <a:gd name="T11" fmla="*/ 13 h 19"/>
                    <a:gd name="T12" fmla="*/ 18 w 19"/>
                    <a:gd name="T13" fmla="*/ 12 h 19"/>
                    <a:gd name="T14" fmla="*/ 18 w 19"/>
                    <a:gd name="T15" fmla="*/ 10 h 19"/>
                    <a:gd name="T16" fmla="*/ 18 w 19"/>
                    <a:gd name="T17" fmla="*/ 9 h 19"/>
                    <a:gd name="T18" fmla="*/ 18 w 19"/>
                    <a:gd name="T19" fmla="*/ 6 h 19"/>
                    <a:gd name="T20" fmla="*/ 18 w 19"/>
                    <a:gd name="T21" fmla="*/ 4 h 19"/>
                    <a:gd name="T22" fmla="*/ 16 w 19"/>
                    <a:gd name="T23" fmla="*/ 3 h 19"/>
                    <a:gd name="T24" fmla="*/ 15 w 19"/>
                    <a:gd name="T25" fmla="*/ 1 h 19"/>
                    <a:gd name="T26" fmla="*/ 14 w 19"/>
                    <a:gd name="T27" fmla="*/ 1 h 19"/>
                    <a:gd name="T28" fmla="*/ 12 w 19"/>
                    <a:gd name="T29" fmla="*/ 0 h 19"/>
                    <a:gd name="T30" fmla="*/ 10 w 19"/>
                    <a:gd name="T31" fmla="*/ 0 h 19"/>
                    <a:gd name="T32" fmla="*/ 9 w 19"/>
                    <a:gd name="T33" fmla="*/ 0 h 19"/>
                    <a:gd name="T34" fmla="*/ 7 w 19"/>
                    <a:gd name="T35" fmla="*/ 0 h 19"/>
                    <a:gd name="T36" fmla="*/ 5 w 19"/>
                    <a:gd name="T37" fmla="*/ 0 h 19"/>
                    <a:gd name="T38" fmla="*/ 3 w 19"/>
                    <a:gd name="T39" fmla="*/ 1 h 19"/>
                    <a:gd name="T40" fmla="*/ 2 w 19"/>
                    <a:gd name="T41" fmla="*/ 1 h 19"/>
                    <a:gd name="T42" fmla="*/ 1 w 19"/>
                    <a:gd name="T43" fmla="*/ 3 h 19"/>
                    <a:gd name="T44" fmla="*/ 0 w 19"/>
                    <a:gd name="T45" fmla="*/ 4 h 19"/>
                    <a:gd name="T46" fmla="*/ 0 w 19"/>
                    <a:gd name="T47" fmla="*/ 6 h 19"/>
                    <a:gd name="T48" fmla="*/ 0 w 19"/>
                    <a:gd name="T49" fmla="*/ 9 h 19"/>
                    <a:gd name="T50" fmla="*/ 0 w 19"/>
                    <a:gd name="T51" fmla="*/ 10 h 19"/>
                    <a:gd name="T52" fmla="*/ 0 w 19"/>
                    <a:gd name="T53" fmla="*/ 12 h 19"/>
                    <a:gd name="T54" fmla="*/ 1 w 19"/>
                    <a:gd name="T55" fmla="*/ 13 h 19"/>
                    <a:gd name="T56" fmla="*/ 2 w 19"/>
                    <a:gd name="T57" fmla="*/ 13 h 19"/>
                    <a:gd name="T58" fmla="*/ 3 w 19"/>
                    <a:gd name="T59" fmla="*/ 15 h 19"/>
                    <a:gd name="T60" fmla="*/ 5 w 19"/>
                    <a:gd name="T61" fmla="*/ 18 h 19"/>
                    <a:gd name="T62" fmla="*/ 7 w 19"/>
                    <a:gd name="T63" fmla="*/ 18 h 19"/>
                    <a:gd name="T64" fmla="*/ 9 w 19"/>
                    <a:gd name="T65" fmla="*/ 18 h 1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9"/>
                    <a:gd name="T100" fmla="*/ 0 h 19"/>
                    <a:gd name="T101" fmla="*/ 19 w 19"/>
                    <a:gd name="T102" fmla="*/ 19 h 1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9" h="19">
                      <a:moveTo>
                        <a:pt x="9" y="18"/>
                      </a:moveTo>
                      <a:lnTo>
                        <a:pt x="10" y="18"/>
                      </a:lnTo>
                      <a:lnTo>
                        <a:pt x="12" y="18"/>
                      </a:lnTo>
                      <a:lnTo>
                        <a:pt x="14" y="15"/>
                      </a:lnTo>
                      <a:lnTo>
                        <a:pt x="15" y="13"/>
                      </a:lnTo>
                      <a:lnTo>
                        <a:pt x="16" y="13"/>
                      </a:lnTo>
                      <a:lnTo>
                        <a:pt x="18" y="12"/>
                      </a:lnTo>
                      <a:lnTo>
                        <a:pt x="18" y="10"/>
                      </a:lnTo>
                      <a:lnTo>
                        <a:pt x="18" y="9"/>
                      </a:lnTo>
                      <a:lnTo>
                        <a:pt x="18" y="6"/>
                      </a:lnTo>
                      <a:lnTo>
                        <a:pt x="18" y="4"/>
                      </a:lnTo>
                      <a:lnTo>
                        <a:pt x="16" y="3"/>
                      </a:lnTo>
                      <a:lnTo>
                        <a:pt x="15" y="1"/>
                      </a:lnTo>
                      <a:lnTo>
                        <a:pt x="14" y="1"/>
                      </a:lnTo>
                      <a:lnTo>
                        <a:pt x="12" y="0"/>
                      </a:lnTo>
                      <a:lnTo>
                        <a:pt x="10" y="0"/>
                      </a:ln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3" y="1"/>
                      </a:lnTo>
                      <a:lnTo>
                        <a:pt x="2" y="1"/>
                      </a:lnTo>
                      <a:lnTo>
                        <a:pt x="1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9"/>
                      </a:lnTo>
                      <a:lnTo>
                        <a:pt x="0" y="10"/>
                      </a:lnTo>
                      <a:lnTo>
                        <a:pt x="0" y="12"/>
                      </a:lnTo>
                      <a:lnTo>
                        <a:pt x="1" y="13"/>
                      </a:lnTo>
                      <a:lnTo>
                        <a:pt x="2" y="13"/>
                      </a:lnTo>
                      <a:lnTo>
                        <a:pt x="3" y="15"/>
                      </a:lnTo>
                      <a:lnTo>
                        <a:pt x="5" y="18"/>
                      </a:lnTo>
                      <a:lnTo>
                        <a:pt x="7" y="18"/>
                      </a:lnTo>
                      <a:lnTo>
                        <a:pt x="9" y="18"/>
                      </a:lnTo>
                    </a:path>
                  </a:pathLst>
                </a:custGeom>
                <a:solidFill>
                  <a:srgbClr val="4C4C4C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52" name="Freeform 488"/>
                <p:cNvSpPr>
                  <a:spLocks/>
                </p:cNvSpPr>
                <p:nvPr/>
              </p:nvSpPr>
              <p:spPr bwMode="auto">
                <a:xfrm>
                  <a:off x="1043" y="3457"/>
                  <a:ext cx="19" cy="58"/>
                </a:xfrm>
                <a:custGeom>
                  <a:avLst/>
                  <a:gdLst>
                    <a:gd name="T0" fmla="*/ 0 w 19"/>
                    <a:gd name="T1" fmla="*/ 49 h 59"/>
                    <a:gd name="T2" fmla="*/ 0 w 19"/>
                    <a:gd name="T3" fmla="*/ 11 h 59"/>
                    <a:gd name="T4" fmla="*/ 18 w 19"/>
                    <a:gd name="T5" fmla="*/ 0 h 59"/>
                    <a:gd name="T6" fmla="*/ 18 w 19"/>
                    <a:gd name="T7" fmla="*/ 37 h 59"/>
                    <a:gd name="T8" fmla="*/ 0 w 19"/>
                    <a:gd name="T9" fmla="*/ 49 h 5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"/>
                    <a:gd name="T16" fmla="*/ 0 h 59"/>
                    <a:gd name="T17" fmla="*/ 19 w 19"/>
                    <a:gd name="T18" fmla="*/ 59 h 5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" h="59">
                      <a:moveTo>
                        <a:pt x="0" y="58"/>
                      </a:moveTo>
                      <a:lnTo>
                        <a:pt x="0" y="11"/>
                      </a:lnTo>
                      <a:lnTo>
                        <a:pt x="18" y="0"/>
                      </a:lnTo>
                      <a:lnTo>
                        <a:pt x="18" y="46"/>
                      </a:lnTo>
                      <a:lnTo>
                        <a:pt x="0" y="58"/>
                      </a:lnTo>
                    </a:path>
                  </a:pathLst>
                </a:custGeom>
                <a:solidFill>
                  <a:srgbClr val="CEA247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53" name="Freeform 489"/>
                <p:cNvSpPr>
                  <a:spLocks/>
                </p:cNvSpPr>
                <p:nvPr/>
              </p:nvSpPr>
              <p:spPr bwMode="auto">
                <a:xfrm>
                  <a:off x="1067" y="3437"/>
                  <a:ext cx="19" cy="60"/>
                </a:xfrm>
                <a:custGeom>
                  <a:avLst/>
                  <a:gdLst>
                    <a:gd name="T0" fmla="*/ 0 w 19"/>
                    <a:gd name="T1" fmla="*/ 59 h 60"/>
                    <a:gd name="T2" fmla="*/ 0 w 19"/>
                    <a:gd name="T3" fmla="*/ 11 h 60"/>
                    <a:gd name="T4" fmla="*/ 18 w 19"/>
                    <a:gd name="T5" fmla="*/ 0 h 60"/>
                    <a:gd name="T6" fmla="*/ 18 w 19"/>
                    <a:gd name="T7" fmla="*/ 47 h 60"/>
                    <a:gd name="T8" fmla="*/ 0 w 19"/>
                    <a:gd name="T9" fmla="*/ 59 h 6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"/>
                    <a:gd name="T16" fmla="*/ 0 h 60"/>
                    <a:gd name="T17" fmla="*/ 19 w 19"/>
                    <a:gd name="T18" fmla="*/ 60 h 6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" h="60">
                      <a:moveTo>
                        <a:pt x="0" y="59"/>
                      </a:moveTo>
                      <a:lnTo>
                        <a:pt x="0" y="11"/>
                      </a:lnTo>
                      <a:lnTo>
                        <a:pt x="18" y="0"/>
                      </a:lnTo>
                      <a:lnTo>
                        <a:pt x="18" y="47"/>
                      </a:lnTo>
                      <a:lnTo>
                        <a:pt x="0" y="59"/>
                      </a:lnTo>
                    </a:path>
                  </a:pathLst>
                </a:custGeom>
                <a:solidFill>
                  <a:srgbClr val="CEA247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54" name="Freeform 490"/>
                <p:cNvSpPr>
                  <a:spLocks/>
                </p:cNvSpPr>
                <p:nvPr/>
              </p:nvSpPr>
              <p:spPr bwMode="auto">
                <a:xfrm>
                  <a:off x="815" y="3504"/>
                  <a:ext cx="128" cy="75"/>
                </a:xfrm>
                <a:custGeom>
                  <a:avLst/>
                  <a:gdLst>
                    <a:gd name="T0" fmla="*/ 127 w 128"/>
                    <a:gd name="T1" fmla="*/ 74 h 75"/>
                    <a:gd name="T2" fmla="*/ 0 w 128"/>
                    <a:gd name="T3" fmla="*/ 47 h 75"/>
                    <a:gd name="T4" fmla="*/ 58 w 128"/>
                    <a:gd name="T5" fmla="*/ 0 h 75"/>
                    <a:gd name="T6" fmla="*/ 127 w 128"/>
                    <a:gd name="T7" fmla="*/ 13 h 75"/>
                    <a:gd name="T8" fmla="*/ 127 w 128"/>
                    <a:gd name="T9" fmla="*/ 74 h 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8"/>
                    <a:gd name="T16" fmla="*/ 0 h 75"/>
                    <a:gd name="T17" fmla="*/ 128 w 128"/>
                    <a:gd name="T18" fmla="*/ 75 h 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8" h="75">
                      <a:moveTo>
                        <a:pt x="127" y="74"/>
                      </a:moveTo>
                      <a:lnTo>
                        <a:pt x="0" y="47"/>
                      </a:lnTo>
                      <a:lnTo>
                        <a:pt x="58" y="0"/>
                      </a:lnTo>
                      <a:lnTo>
                        <a:pt x="127" y="13"/>
                      </a:lnTo>
                      <a:lnTo>
                        <a:pt x="127" y="74"/>
                      </a:lnTo>
                    </a:path>
                  </a:pathLst>
                </a:custGeom>
                <a:solidFill>
                  <a:srgbClr val="969696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grpSp>
              <p:nvGrpSpPr>
                <p:cNvPr id="155" name="Group 491"/>
                <p:cNvGrpSpPr>
                  <a:grpSpLocks/>
                </p:cNvGrpSpPr>
                <p:nvPr/>
              </p:nvGrpSpPr>
              <p:grpSpPr bwMode="auto">
                <a:xfrm>
                  <a:off x="909" y="3557"/>
                  <a:ext cx="101" cy="70"/>
                  <a:chOff x="909" y="3557"/>
                  <a:chExt cx="101" cy="70"/>
                </a:xfrm>
              </p:grpSpPr>
              <p:sp>
                <p:nvSpPr>
                  <p:cNvPr id="193" name="Freeform 492"/>
                  <p:cNvSpPr>
                    <a:spLocks/>
                  </p:cNvSpPr>
                  <p:nvPr/>
                </p:nvSpPr>
                <p:spPr bwMode="auto">
                  <a:xfrm>
                    <a:off x="910" y="3599"/>
                    <a:ext cx="23" cy="22"/>
                  </a:xfrm>
                  <a:custGeom>
                    <a:avLst/>
                    <a:gdLst>
                      <a:gd name="T0" fmla="*/ 0 w 23"/>
                      <a:gd name="T1" fmla="*/ 0 h 21"/>
                      <a:gd name="T2" fmla="*/ 0 w 23"/>
                      <a:gd name="T3" fmla="*/ 22 h 21"/>
                      <a:gd name="T4" fmla="*/ 22 w 23"/>
                      <a:gd name="T5" fmla="*/ 29 h 21"/>
                      <a:gd name="T6" fmla="*/ 22 w 23"/>
                      <a:gd name="T7" fmla="*/ 6 h 21"/>
                      <a:gd name="T8" fmla="*/ 0 w 23"/>
                      <a:gd name="T9" fmla="*/ 0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"/>
                      <a:gd name="T16" fmla="*/ 0 h 21"/>
                      <a:gd name="T17" fmla="*/ 23 w 23"/>
                      <a:gd name="T18" fmla="*/ 21 h 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" h="21">
                        <a:moveTo>
                          <a:pt x="0" y="0"/>
                        </a:moveTo>
                        <a:lnTo>
                          <a:pt x="0" y="13"/>
                        </a:lnTo>
                        <a:lnTo>
                          <a:pt x="22" y="20"/>
                        </a:lnTo>
                        <a:lnTo>
                          <a:pt x="22" y="6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33CC33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94" name="Freeform 493"/>
                  <p:cNvSpPr>
                    <a:spLocks/>
                  </p:cNvSpPr>
                  <p:nvPr/>
                </p:nvSpPr>
                <p:spPr bwMode="auto">
                  <a:xfrm>
                    <a:off x="933" y="3596"/>
                    <a:ext cx="19" cy="25"/>
                  </a:xfrm>
                  <a:custGeom>
                    <a:avLst/>
                    <a:gdLst>
                      <a:gd name="T0" fmla="*/ 0 w 19"/>
                      <a:gd name="T1" fmla="*/ 24 h 25"/>
                      <a:gd name="T2" fmla="*/ 0 w 19"/>
                      <a:gd name="T3" fmla="*/ 10 h 25"/>
                      <a:gd name="T4" fmla="*/ 18 w 19"/>
                      <a:gd name="T5" fmla="*/ 0 h 25"/>
                      <a:gd name="T6" fmla="*/ 18 w 19"/>
                      <a:gd name="T7" fmla="*/ 13 h 25"/>
                      <a:gd name="T8" fmla="*/ 0 w 19"/>
                      <a:gd name="T9" fmla="*/ 24 h 2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"/>
                      <a:gd name="T16" fmla="*/ 0 h 25"/>
                      <a:gd name="T17" fmla="*/ 19 w 19"/>
                      <a:gd name="T18" fmla="*/ 25 h 2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" h="25">
                        <a:moveTo>
                          <a:pt x="0" y="24"/>
                        </a:moveTo>
                        <a:lnTo>
                          <a:pt x="0" y="10"/>
                        </a:lnTo>
                        <a:lnTo>
                          <a:pt x="18" y="0"/>
                        </a:lnTo>
                        <a:lnTo>
                          <a:pt x="18" y="13"/>
                        </a:lnTo>
                        <a:lnTo>
                          <a:pt x="0" y="24"/>
                        </a:lnTo>
                      </a:path>
                    </a:pathLst>
                  </a:custGeom>
                  <a:solidFill>
                    <a:srgbClr val="009966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95" name="Freeform 494"/>
                  <p:cNvSpPr>
                    <a:spLocks/>
                  </p:cNvSpPr>
                  <p:nvPr/>
                </p:nvSpPr>
                <p:spPr bwMode="auto">
                  <a:xfrm>
                    <a:off x="910" y="3590"/>
                    <a:ext cx="34" cy="18"/>
                  </a:xfrm>
                  <a:custGeom>
                    <a:avLst/>
                    <a:gdLst>
                      <a:gd name="T0" fmla="*/ 21 w 34"/>
                      <a:gd name="T1" fmla="*/ 9 h 19"/>
                      <a:gd name="T2" fmla="*/ 33 w 34"/>
                      <a:gd name="T3" fmla="*/ 6 h 19"/>
                      <a:gd name="T4" fmla="*/ 14 w 34"/>
                      <a:gd name="T5" fmla="*/ 0 h 19"/>
                      <a:gd name="T6" fmla="*/ 0 w 34"/>
                      <a:gd name="T7" fmla="*/ 9 h 19"/>
                      <a:gd name="T8" fmla="*/ 21 w 34"/>
                      <a:gd name="T9" fmla="*/ 9 h 1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4"/>
                      <a:gd name="T16" fmla="*/ 0 h 19"/>
                      <a:gd name="T17" fmla="*/ 34 w 34"/>
                      <a:gd name="T18" fmla="*/ 19 h 1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4" h="19">
                        <a:moveTo>
                          <a:pt x="21" y="18"/>
                        </a:moveTo>
                        <a:lnTo>
                          <a:pt x="33" y="6"/>
                        </a:lnTo>
                        <a:lnTo>
                          <a:pt x="14" y="0"/>
                        </a:lnTo>
                        <a:lnTo>
                          <a:pt x="0" y="10"/>
                        </a:lnTo>
                        <a:lnTo>
                          <a:pt x="21" y="18"/>
                        </a:lnTo>
                      </a:path>
                    </a:pathLst>
                  </a:custGeom>
                  <a:solidFill>
                    <a:srgbClr val="B7EDB7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96" name="Freeform 495"/>
                  <p:cNvSpPr>
                    <a:spLocks/>
                  </p:cNvSpPr>
                  <p:nvPr/>
                </p:nvSpPr>
                <p:spPr bwMode="auto">
                  <a:xfrm>
                    <a:off x="910" y="3585"/>
                    <a:ext cx="23" cy="19"/>
                  </a:xfrm>
                  <a:custGeom>
                    <a:avLst/>
                    <a:gdLst>
                      <a:gd name="T0" fmla="*/ 0 w 23"/>
                      <a:gd name="T1" fmla="*/ 0 h 20"/>
                      <a:gd name="T2" fmla="*/ 0 w 23"/>
                      <a:gd name="T3" fmla="*/ 10 h 20"/>
                      <a:gd name="T4" fmla="*/ 22 w 23"/>
                      <a:gd name="T5" fmla="*/ 10 h 20"/>
                      <a:gd name="T6" fmla="*/ 22 w 23"/>
                      <a:gd name="T7" fmla="*/ 5 h 20"/>
                      <a:gd name="T8" fmla="*/ 0 w 23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"/>
                      <a:gd name="T16" fmla="*/ 0 h 20"/>
                      <a:gd name="T17" fmla="*/ 23 w 23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" h="20">
                        <a:moveTo>
                          <a:pt x="0" y="0"/>
                        </a:moveTo>
                        <a:lnTo>
                          <a:pt x="0" y="12"/>
                        </a:lnTo>
                        <a:lnTo>
                          <a:pt x="22" y="19"/>
                        </a:lnTo>
                        <a:lnTo>
                          <a:pt x="22" y="5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33CC33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97" name="Freeform 496"/>
                  <p:cNvSpPr>
                    <a:spLocks/>
                  </p:cNvSpPr>
                  <p:nvPr/>
                </p:nvSpPr>
                <p:spPr bwMode="auto">
                  <a:xfrm>
                    <a:off x="933" y="3578"/>
                    <a:ext cx="19" cy="25"/>
                  </a:xfrm>
                  <a:custGeom>
                    <a:avLst/>
                    <a:gdLst>
                      <a:gd name="T0" fmla="*/ 0 w 19"/>
                      <a:gd name="T1" fmla="*/ 24 h 25"/>
                      <a:gd name="T2" fmla="*/ 0 w 19"/>
                      <a:gd name="T3" fmla="*/ 10 h 25"/>
                      <a:gd name="T4" fmla="*/ 18 w 19"/>
                      <a:gd name="T5" fmla="*/ 0 h 25"/>
                      <a:gd name="T6" fmla="*/ 18 w 19"/>
                      <a:gd name="T7" fmla="*/ 14 h 25"/>
                      <a:gd name="T8" fmla="*/ 0 w 19"/>
                      <a:gd name="T9" fmla="*/ 24 h 2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"/>
                      <a:gd name="T16" fmla="*/ 0 h 25"/>
                      <a:gd name="T17" fmla="*/ 19 w 19"/>
                      <a:gd name="T18" fmla="*/ 25 h 2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" h="25">
                        <a:moveTo>
                          <a:pt x="0" y="24"/>
                        </a:moveTo>
                        <a:lnTo>
                          <a:pt x="0" y="10"/>
                        </a:lnTo>
                        <a:lnTo>
                          <a:pt x="18" y="0"/>
                        </a:lnTo>
                        <a:lnTo>
                          <a:pt x="18" y="14"/>
                        </a:lnTo>
                        <a:lnTo>
                          <a:pt x="0" y="24"/>
                        </a:lnTo>
                      </a:path>
                    </a:pathLst>
                  </a:custGeom>
                  <a:solidFill>
                    <a:srgbClr val="009966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98" name="Freeform 497"/>
                  <p:cNvSpPr>
                    <a:spLocks/>
                  </p:cNvSpPr>
                  <p:nvPr/>
                </p:nvSpPr>
                <p:spPr bwMode="auto">
                  <a:xfrm>
                    <a:off x="911" y="3574"/>
                    <a:ext cx="33" cy="18"/>
                  </a:xfrm>
                  <a:custGeom>
                    <a:avLst/>
                    <a:gdLst>
                      <a:gd name="T0" fmla="*/ 21 w 33"/>
                      <a:gd name="T1" fmla="*/ 17 h 18"/>
                      <a:gd name="T2" fmla="*/ 32 w 33"/>
                      <a:gd name="T3" fmla="*/ 5 h 18"/>
                      <a:gd name="T4" fmla="*/ 13 w 33"/>
                      <a:gd name="T5" fmla="*/ 0 h 18"/>
                      <a:gd name="T6" fmla="*/ 0 w 33"/>
                      <a:gd name="T7" fmla="*/ 10 h 18"/>
                      <a:gd name="T8" fmla="*/ 21 w 33"/>
                      <a:gd name="T9" fmla="*/ 17 h 1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3"/>
                      <a:gd name="T16" fmla="*/ 0 h 18"/>
                      <a:gd name="T17" fmla="*/ 33 w 33"/>
                      <a:gd name="T18" fmla="*/ 18 h 1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3" h="18">
                        <a:moveTo>
                          <a:pt x="21" y="17"/>
                        </a:moveTo>
                        <a:lnTo>
                          <a:pt x="32" y="5"/>
                        </a:lnTo>
                        <a:lnTo>
                          <a:pt x="13" y="0"/>
                        </a:lnTo>
                        <a:lnTo>
                          <a:pt x="0" y="10"/>
                        </a:lnTo>
                        <a:lnTo>
                          <a:pt x="21" y="17"/>
                        </a:lnTo>
                      </a:path>
                    </a:pathLst>
                  </a:custGeom>
                  <a:solidFill>
                    <a:srgbClr val="B7EDB7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99" name="Freeform 498"/>
                  <p:cNvSpPr>
                    <a:spLocks/>
                  </p:cNvSpPr>
                  <p:nvPr/>
                </p:nvSpPr>
                <p:spPr bwMode="auto">
                  <a:xfrm>
                    <a:off x="909" y="3567"/>
                    <a:ext cx="22" cy="20"/>
                  </a:xfrm>
                  <a:custGeom>
                    <a:avLst/>
                    <a:gdLst>
                      <a:gd name="T0" fmla="*/ 0 w 22"/>
                      <a:gd name="T1" fmla="*/ 0 h 21"/>
                      <a:gd name="T2" fmla="*/ 0 w 22"/>
                      <a:gd name="T3" fmla="*/ 10 h 21"/>
                      <a:gd name="T4" fmla="*/ 21 w 22"/>
                      <a:gd name="T5" fmla="*/ 11 h 21"/>
                      <a:gd name="T6" fmla="*/ 21 w 22"/>
                      <a:gd name="T7" fmla="*/ 6 h 21"/>
                      <a:gd name="T8" fmla="*/ 0 w 22"/>
                      <a:gd name="T9" fmla="*/ 0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"/>
                      <a:gd name="T16" fmla="*/ 0 h 21"/>
                      <a:gd name="T17" fmla="*/ 22 w 22"/>
                      <a:gd name="T18" fmla="*/ 21 h 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" h="21">
                        <a:moveTo>
                          <a:pt x="0" y="0"/>
                        </a:moveTo>
                        <a:lnTo>
                          <a:pt x="0" y="14"/>
                        </a:lnTo>
                        <a:lnTo>
                          <a:pt x="21" y="20"/>
                        </a:lnTo>
                        <a:lnTo>
                          <a:pt x="21" y="6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33CC33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200" name="Freeform 499"/>
                  <p:cNvSpPr>
                    <a:spLocks/>
                  </p:cNvSpPr>
                  <p:nvPr/>
                </p:nvSpPr>
                <p:spPr bwMode="auto">
                  <a:xfrm>
                    <a:off x="930" y="3563"/>
                    <a:ext cx="19" cy="25"/>
                  </a:xfrm>
                  <a:custGeom>
                    <a:avLst/>
                    <a:gdLst>
                      <a:gd name="T0" fmla="*/ 0 w 19"/>
                      <a:gd name="T1" fmla="*/ 24 h 25"/>
                      <a:gd name="T2" fmla="*/ 0 w 19"/>
                      <a:gd name="T3" fmla="*/ 10 h 25"/>
                      <a:gd name="T4" fmla="*/ 18 w 19"/>
                      <a:gd name="T5" fmla="*/ 0 h 25"/>
                      <a:gd name="T6" fmla="*/ 18 w 19"/>
                      <a:gd name="T7" fmla="*/ 13 h 25"/>
                      <a:gd name="T8" fmla="*/ 0 w 19"/>
                      <a:gd name="T9" fmla="*/ 24 h 2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"/>
                      <a:gd name="T16" fmla="*/ 0 h 25"/>
                      <a:gd name="T17" fmla="*/ 19 w 19"/>
                      <a:gd name="T18" fmla="*/ 25 h 2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" h="25">
                        <a:moveTo>
                          <a:pt x="0" y="24"/>
                        </a:moveTo>
                        <a:lnTo>
                          <a:pt x="0" y="10"/>
                        </a:lnTo>
                        <a:lnTo>
                          <a:pt x="18" y="0"/>
                        </a:lnTo>
                        <a:lnTo>
                          <a:pt x="18" y="13"/>
                        </a:lnTo>
                        <a:lnTo>
                          <a:pt x="0" y="24"/>
                        </a:lnTo>
                      </a:path>
                    </a:pathLst>
                  </a:custGeom>
                  <a:solidFill>
                    <a:srgbClr val="009966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201" name="Freeform 500"/>
                  <p:cNvSpPr>
                    <a:spLocks/>
                  </p:cNvSpPr>
                  <p:nvPr/>
                </p:nvSpPr>
                <p:spPr bwMode="auto">
                  <a:xfrm>
                    <a:off x="910" y="3557"/>
                    <a:ext cx="34" cy="19"/>
                  </a:xfrm>
                  <a:custGeom>
                    <a:avLst/>
                    <a:gdLst>
                      <a:gd name="T0" fmla="*/ 30 w 33"/>
                      <a:gd name="T1" fmla="*/ 18 h 19"/>
                      <a:gd name="T2" fmla="*/ 41 w 33"/>
                      <a:gd name="T3" fmla="*/ 6 h 19"/>
                      <a:gd name="T4" fmla="*/ 13 w 33"/>
                      <a:gd name="T5" fmla="*/ 0 h 19"/>
                      <a:gd name="T6" fmla="*/ 0 w 33"/>
                      <a:gd name="T7" fmla="*/ 10 h 19"/>
                      <a:gd name="T8" fmla="*/ 30 w 33"/>
                      <a:gd name="T9" fmla="*/ 18 h 1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3"/>
                      <a:gd name="T16" fmla="*/ 0 h 19"/>
                      <a:gd name="T17" fmla="*/ 33 w 33"/>
                      <a:gd name="T18" fmla="*/ 19 h 1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3" h="19">
                        <a:moveTo>
                          <a:pt x="21" y="18"/>
                        </a:moveTo>
                        <a:lnTo>
                          <a:pt x="32" y="6"/>
                        </a:lnTo>
                        <a:lnTo>
                          <a:pt x="13" y="0"/>
                        </a:lnTo>
                        <a:lnTo>
                          <a:pt x="0" y="10"/>
                        </a:lnTo>
                        <a:lnTo>
                          <a:pt x="21" y="18"/>
                        </a:lnTo>
                      </a:path>
                    </a:pathLst>
                  </a:custGeom>
                  <a:solidFill>
                    <a:srgbClr val="B7EDB7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202" name="Freeform 501"/>
                  <p:cNvSpPr>
                    <a:spLocks/>
                  </p:cNvSpPr>
                  <p:nvPr/>
                </p:nvSpPr>
                <p:spPr bwMode="auto">
                  <a:xfrm>
                    <a:off x="941" y="3603"/>
                    <a:ext cx="23" cy="20"/>
                  </a:xfrm>
                  <a:custGeom>
                    <a:avLst/>
                    <a:gdLst>
                      <a:gd name="T0" fmla="*/ 0 w 23"/>
                      <a:gd name="T1" fmla="*/ 0 h 21"/>
                      <a:gd name="T2" fmla="*/ 0 w 23"/>
                      <a:gd name="T3" fmla="*/ 10 h 21"/>
                      <a:gd name="T4" fmla="*/ 22 w 23"/>
                      <a:gd name="T5" fmla="*/ 11 h 21"/>
                      <a:gd name="T6" fmla="*/ 22 w 23"/>
                      <a:gd name="T7" fmla="*/ 6 h 21"/>
                      <a:gd name="T8" fmla="*/ 0 w 23"/>
                      <a:gd name="T9" fmla="*/ 0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"/>
                      <a:gd name="T16" fmla="*/ 0 h 21"/>
                      <a:gd name="T17" fmla="*/ 23 w 23"/>
                      <a:gd name="T18" fmla="*/ 21 h 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" h="21">
                        <a:moveTo>
                          <a:pt x="0" y="0"/>
                        </a:moveTo>
                        <a:lnTo>
                          <a:pt x="0" y="13"/>
                        </a:lnTo>
                        <a:lnTo>
                          <a:pt x="22" y="20"/>
                        </a:lnTo>
                        <a:lnTo>
                          <a:pt x="22" y="6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33CC33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203" name="Freeform 502"/>
                  <p:cNvSpPr>
                    <a:spLocks/>
                  </p:cNvSpPr>
                  <p:nvPr/>
                </p:nvSpPr>
                <p:spPr bwMode="auto">
                  <a:xfrm>
                    <a:off x="962" y="3599"/>
                    <a:ext cx="18" cy="24"/>
                  </a:xfrm>
                  <a:custGeom>
                    <a:avLst/>
                    <a:gdLst>
                      <a:gd name="T0" fmla="*/ 0 w 18"/>
                      <a:gd name="T1" fmla="*/ 15 h 25"/>
                      <a:gd name="T2" fmla="*/ 0 w 18"/>
                      <a:gd name="T3" fmla="*/ 10 h 25"/>
                      <a:gd name="T4" fmla="*/ 17 w 18"/>
                      <a:gd name="T5" fmla="*/ 0 h 25"/>
                      <a:gd name="T6" fmla="*/ 17 w 18"/>
                      <a:gd name="T7" fmla="*/ 12 h 25"/>
                      <a:gd name="T8" fmla="*/ 0 w 18"/>
                      <a:gd name="T9" fmla="*/ 15 h 2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8"/>
                      <a:gd name="T16" fmla="*/ 0 h 25"/>
                      <a:gd name="T17" fmla="*/ 18 w 18"/>
                      <a:gd name="T18" fmla="*/ 25 h 2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8" h="25">
                        <a:moveTo>
                          <a:pt x="0" y="24"/>
                        </a:moveTo>
                        <a:lnTo>
                          <a:pt x="0" y="10"/>
                        </a:lnTo>
                        <a:lnTo>
                          <a:pt x="17" y="0"/>
                        </a:lnTo>
                        <a:lnTo>
                          <a:pt x="17" y="14"/>
                        </a:lnTo>
                        <a:lnTo>
                          <a:pt x="0" y="24"/>
                        </a:lnTo>
                      </a:path>
                    </a:pathLst>
                  </a:custGeom>
                  <a:solidFill>
                    <a:srgbClr val="009966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204" name="Freeform 503"/>
                  <p:cNvSpPr>
                    <a:spLocks/>
                  </p:cNvSpPr>
                  <p:nvPr/>
                </p:nvSpPr>
                <p:spPr bwMode="auto">
                  <a:xfrm>
                    <a:off x="941" y="3592"/>
                    <a:ext cx="34" cy="19"/>
                  </a:xfrm>
                  <a:custGeom>
                    <a:avLst/>
                    <a:gdLst>
                      <a:gd name="T0" fmla="*/ 21 w 34"/>
                      <a:gd name="T1" fmla="*/ 18 h 19"/>
                      <a:gd name="T2" fmla="*/ 33 w 34"/>
                      <a:gd name="T3" fmla="*/ 6 h 19"/>
                      <a:gd name="T4" fmla="*/ 14 w 34"/>
                      <a:gd name="T5" fmla="*/ 0 h 19"/>
                      <a:gd name="T6" fmla="*/ 0 w 34"/>
                      <a:gd name="T7" fmla="*/ 10 h 19"/>
                      <a:gd name="T8" fmla="*/ 21 w 34"/>
                      <a:gd name="T9" fmla="*/ 18 h 1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4"/>
                      <a:gd name="T16" fmla="*/ 0 h 19"/>
                      <a:gd name="T17" fmla="*/ 34 w 34"/>
                      <a:gd name="T18" fmla="*/ 19 h 1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4" h="19">
                        <a:moveTo>
                          <a:pt x="21" y="18"/>
                        </a:moveTo>
                        <a:lnTo>
                          <a:pt x="33" y="6"/>
                        </a:lnTo>
                        <a:lnTo>
                          <a:pt x="14" y="0"/>
                        </a:lnTo>
                        <a:lnTo>
                          <a:pt x="0" y="10"/>
                        </a:lnTo>
                        <a:lnTo>
                          <a:pt x="21" y="18"/>
                        </a:lnTo>
                      </a:path>
                    </a:pathLst>
                  </a:custGeom>
                  <a:solidFill>
                    <a:srgbClr val="B7EDB7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205" name="Freeform 504"/>
                  <p:cNvSpPr>
                    <a:spLocks/>
                  </p:cNvSpPr>
                  <p:nvPr/>
                </p:nvSpPr>
                <p:spPr bwMode="auto">
                  <a:xfrm>
                    <a:off x="941" y="3587"/>
                    <a:ext cx="22" cy="20"/>
                  </a:xfrm>
                  <a:custGeom>
                    <a:avLst/>
                    <a:gdLst>
                      <a:gd name="T0" fmla="*/ 0 w 22"/>
                      <a:gd name="T1" fmla="*/ 0 h 21"/>
                      <a:gd name="T2" fmla="*/ 0 w 22"/>
                      <a:gd name="T3" fmla="*/ 10 h 21"/>
                      <a:gd name="T4" fmla="*/ 21 w 22"/>
                      <a:gd name="T5" fmla="*/ 11 h 21"/>
                      <a:gd name="T6" fmla="*/ 21 w 22"/>
                      <a:gd name="T7" fmla="*/ 6 h 21"/>
                      <a:gd name="T8" fmla="*/ 0 w 22"/>
                      <a:gd name="T9" fmla="*/ 0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"/>
                      <a:gd name="T16" fmla="*/ 0 h 21"/>
                      <a:gd name="T17" fmla="*/ 22 w 22"/>
                      <a:gd name="T18" fmla="*/ 21 h 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" h="21">
                        <a:moveTo>
                          <a:pt x="0" y="0"/>
                        </a:moveTo>
                        <a:lnTo>
                          <a:pt x="0" y="13"/>
                        </a:lnTo>
                        <a:lnTo>
                          <a:pt x="21" y="20"/>
                        </a:lnTo>
                        <a:lnTo>
                          <a:pt x="21" y="6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33CC33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206" name="Freeform 505"/>
                  <p:cNvSpPr>
                    <a:spLocks/>
                  </p:cNvSpPr>
                  <p:nvPr/>
                </p:nvSpPr>
                <p:spPr bwMode="auto">
                  <a:xfrm>
                    <a:off x="962" y="3581"/>
                    <a:ext cx="17" cy="26"/>
                  </a:xfrm>
                  <a:custGeom>
                    <a:avLst/>
                    <a:gdLst>
                      <a:gd name="T0" fmla="*/ 0 w 18"/>
                      <a:gd name="T1" fmla="*/ 17 h 27"/>
                      <a:gd name="T2" fmla="*/ 0 w 18"/>
                      <a:gd name="T3" fmla="*/ 10 h 27"/>
                      <a:gd name="T4" fmla="*/ 9 w 18"/>
                      <a:gd name="T5" fmla="*/ 0 h 27"/>
                      <a:gd name="T6" fmla="*/ 9 w 18"/>
                      <a:gd name="T7" fmla="*/ 13 h 27"/>
                      <a:gd name="T8" fmla="*/ 0 w 18"/>
                      <a:gd name="T9" fmla="*/ 17 h 2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8"/>
                      <a:gd name="T16" fmla="*/ 0 h 27"/>
                      <a:gd name="T17" fmla="*/ 18 w 18"/>
                      <a:gd name="T18" fmla="*/ 27 h 2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8" h="27">
                        <a:moveTo>
                          <a:pt x="0" y="26"/>
                        </a:moveTo>
                        <a:lnTo>
                          <a:pt x="0" y="10"/>
                        </a:lnTo>
                        <a:lnTo>
                          <a:pt x="17" y="0"/>
                        </a:lnTo>
                        <a:lnTo>
                          <a:pt x="17" y="14"/>
                        </a:lnTo>
                        <a:lnTo>
                          <a:pt x="0" y="26"/>
                        </a:lnTo>
                      </a:path>
                    </a:pathLst>
                  </a:custGeom>
                  <a:solidFill>
                    <a:srgbClr val="009966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207" name="Freeform 506"/>
                  <p:cNvSpPr>
                    <a:spLocks/>
                  </p:cNvSpPr>
                  <p:nvPr/>
                </p:nvSpPr>
                <p:spPr bwMode="auto">
                  <a:xfrm>
                    <a:off x="941" y="3577"/>
                    <a:ext cx="33" cy="19"/>
                  </a:xfrm>
                  <a:custGeom>
                    <a:avLst/>
                    <a:gdLst>
                      <a:gd name="T0" fmla="*/ 20 w 33"/>
                      <a:gd name="T1" fmla="*/ 18 h 19"/>
                      <a:gd name="T2" fmla="*/ 32 w 33"/>
                      <a:gd name="T3" fmla="*/ 5 h 19"/>
                      <a:gd name="T4" fmla="*/ 13 w 33"/>
                      <a:gd name="T5" fmla="*/ 0 h 19"/>
                      <a:gd name="T6" fmla="*/ 0 w 33"/>
                      <a:gd name="T7" fmla="*/ 10 h 19"/>
                      <a:gd name="T8" fmla="*/ 20 w 33"/>
                      <a:gd name="T9" fmla="*/ 18 h 1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3"/>
                      <a:gd name="T16" fmla="*/ 0 h 19"/>
                      <a:gd name="T17" fmla="*/ 33 w 33"/>
                      <a:gd name="T18" fmla="*/ 19 h 1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3" h="19">
                        <a:moveTo>
                          <a:pt x="20" y="18"/>
                        </a:moveTo>
                        <a:lnTo>
                          <a:pt x="32" y="5"/>
                        </a:lnTo>
                        <a:lnTo>
                          <a:pt x="13" y="0"/>
                        </a:lnTo>
                        <a:lnTo>
                          <a:pt x="0" y="10"/>
                        </a:lnTo>
                        <a:lnTo>
                          <a:pt x="20" y="18"/>
                        </a:lnTo>
                      </a:path>
                    </a:pathLst>
                  </a:custGeom>
                  <a:solidFill>
                    <a:srgbClr val="B7EDB7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208" name="Freeform 507"/>
                  <p:cNvSpPr>
                    <a:spLocks/>
                  </p:cNvSpPr>
                  <p:nvPr/>
                </p:nvSpPr>
                <p:spPr bwMode="auto">
                  <a:xfrm>
                    <a:off x="939" y="3570"/>
                    <a:ext cx="23" cy="22"/>
                  </a:xfrm>
                  <a:custGeom>
                    <a:avLst/>
                    <a:gdLst>
                      <a:gd name="T0" fmla="*/ 0 w 22"/>
                      <a:gd name="T1" fmla="*/ 0 h 21"/>
                      <a:gd name="T2" fmla="*/ 0 w 22"/>
                      <a:gd name="T3" fmla="*/ 22 h 21"/>
                      <a:gd name="T4" fmla="*/ 30 w 22"/>
                      <a:gd name="T5" fmla="*/ 29 h 21"/>
                      <a:gd name="T6" fmla="*/ 30 w 22"/>
                      <a:gd name="T7" fmla="*/ 6 h 21"/>
                      <a:gd name="T8" fmla="*/ 0 w 22"/>
                      <a:gd name="T9" fmla="*/ 0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"/>
                      <a:gd name="T16" fmla="*/ 0 h 21"/>
                      <a:gd name="T17" fmla="*/ 22 w 22"/>
                      <a:gd name="T18" fmla="*/ 21 h 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" h="21">
                        <a:moveTo>
                          <a:pt x="0" y="0"/>
                        </a:moveTo>
                        <a:lnTo>
                          <a:pt x="0" y="13"/>
                        </a:lnTo>
                        <a:lnTo>
                          <a:pt x="21" y="20"/>
                        </a:lnTo>
                        <a:lnTo>
                          <a:pt x="21" y="6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33CC33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209" name="Freeform 508"/>
                  <p:cNvSpPr>
                    <a:spLocks/>
                  </p:cNvSpPr>
                  <p:nvPr/>
                </p:nvSpPr>
                <p:spPr bwMode="auto">
                  <a:xfrm>
                    <a:off x="960" y="3566"/>
                    <a:ext cx="18" cy="25"/>
                  </a:xfrm>
                  <a:custGeom>
                    <a:avLst/>
                    <a:gdLst>
                      <a:gd name="T0" fmla="*/ 0 w 18"/>
                      <a:gd name="T1" fmla="*/ 24 h 25"/>
                      <a:gd name="T2" fmla="*/ 0 w 18"/>
                      <a:gd name="T3" fmla="*/ 10 h 25"/>
                      <a:gd name="T4" fmla="*/ 17 w 18"/>
                      <a:gd name="T5" fmla="*/ 0 h 25"/>
                      <a:gd name="T6" fmla="*/ 17 w 18"/>
                      <a:gd name="T7" fmla="*/ 13 h 25"/>
                      <a:gd name="T8" fmla="*/ 0 w 18"/>
                      <a:gd name="T9" fmla="*/ 24 h 2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8"/>
                      <a:gd name="T16" fmla="*/ 0 h 25"/>
                      <a:gd name="T17" fmla="*/ 18 w 18"/>
                      <a:gd name="T18" fmla="*/ 25 h 2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8" h="25">
                        <a:moveTo>
                          <a:pt x="0" y="24"/>
                        </a:moveTo>
                        <a:lnTo>
                          <a:pt x="0" y="10"/>
                        </a:lnTo>
                        <a:lnTo>
                          <a:pt x="17" y="0"/>
                        </a:lnTo>
                        <a:lnTo>
                          <a:pt x="17" y="13"/>
                        </a:lnTo>
                        <a:lnTo>
                          <a:pt x="0" y="24"/>
                        </a:lnTo>
                      </a:path>
                    </a:pathLst>
                  </a:custGeom>
                  <a:solidFill>
                    <a:srgbClr val="009966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210" name="Freeform 509"/>
                  <p:cNvSpPr>
                    <a:spLocks/>
                  </p:cNvSpPr>
                  <p:nvPr/>
                </p:nvSpPr>
                <p:spPr bwMode="auto">
                  <a:xfrm>
                    <a:off x="941" y="3561"/>
                    <a:ext cx="33" cy="18"/>
                  </a:xfrm>
                  <a:custGeom>
                    <a:avLst/>
                    <a:gdLst>
                      <a:gd name="T0" fmla="*/ 21 w 33"/>
                      <a:gd name="T1" fmla="*/ 17 h 18"/>
                      <a:gd name="T2" fmla="*/ 32 w 33"/>
                      <a:gd name="T3" fmla="*/ 5 h 18"/>
                      <a:gd name="T4" fmla="*/ 13 w 33"/>
                      <a:gd name="T5" fmla="*/ 0 h 18"/>
                      <a:gd name="T6" fmla="*/ 0 w 33"/>
                      <a:gd name="T7" fmla="*/ 9 h 18"/>
                      <a:gd name="T8" fmla="*/ 21 w 33"/>
                      <a:gd name="T9" fmla="*/ 17 h 1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3"/>
                      <a:gd name="T16" fmla="*/ 0 h 18"/>
                      <a:gd name="T17" fmla="*/ 33 w 33"/>
                      <a:gd name="T18" fmla="*/ 18 h 1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3" h="18">
                        <a:moveTo>
                          <a:pt x="21" y="17"/>
                        </a:moveTo>
                        <a:lnTo>
                          <a:pt x="32" y="5"/>
                        </a:lnTo>
                        <a:lnTo>
                          <a:pt x="13" y="0"/>
                        </a:lnTo>
                        <a:lnTo>
                          <a:pt x="0" y="9"/>
                        </a:lnTo>
                        <a:lnTo>
                          <a:pt x="21" y="17"/>
                        </a:lnTo>
                      </a:path>
                    </a:pathLst>
                  </a:custGeom>
                  <a:solidFill>
                    <a:srgbClr val="B7EDB7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211" name="Freeform 510"/>
                  <p:cNvSpPr>
                    <a:spLocks/>
                  </p:cNvSpPr>
                  <p:nvPr/>
                </p:nvSpPr>
                <p:spPr bwMode="auto">
                  <a:xfrm>
                    <a:off x="970" y="3607"/>
                    <a:ext cx="23" cy="19"/>
                  </a:xfrm>
                  <a:custGeom>
                    <a:avLst/>
                    <a:gdLst>
                      <a:gd name="T0" fmla="*/ 0 w 23"/>
                      <a:gd name="T1" fmla="*/ 0 h 20"/>
                      <a:gd name="T2" fmla="*/ 0 w 23"/>
                      <a:gd name="T3" fmla="*/ 10 h 20"/>
                      <a:gd name="T4" fmla="*/ 22 w 23"/>
                      <a:gd name="T5" fmla="*/ 10 h 20"/>
                      <a:gd name="T6" fmla="*/ 22 w 23"/>
                      <a:gd name="T7" fmla="*/ 6 h 20"/>
                      <a:gd name="T8" fmla="*/ 0 w 23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"/>
                      <a:gd name="T16" fmla="*/ 0 h 20"/>
                      <a:gd name="T17" fmla="*/ 23 w 23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" h="20">
                        <a:moveTo>
                          <a:pt x="0" y="0"/>
                        </a:moveTo>
                        <a:lnTo>
                          <a:pt x="0" y="12"/>
                        </a:lnTo>
                        <a:lnTo>
                          <a:pt x="22" y="19"/>
                        </a:lnTo>
                        <a:lnTo>
                          <a:pt x="22" y="6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33CC33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212" name="Freeform 511"/>
                  <p:cNvSpPr>
                    <a:spLocks/>
                  </p:cNvSpPr>
                  <p:nvPr/>
                </p:nvSpPr>
                <p:spPr bwMode="auto">
                  <a:xfrm>
                    <a:off x="992" y="3602"/>
                    <a:ext cx="18" cy="25"/>
                  </a:xfrm>
                  <a:custGeom>
                    <a:avLst/>
                    <a:gdLst>
                      <a:gd name="T0" fmla="*/ 0 w 18"/>
                      <a:gd name="T1" fmla="*/ 24 h 25"/>
                      <a:gd name="T2" fmla="*/ 0 w 18"/>
                      <a:gd name="T3" fmla="*/ 10 h 25"/>
                      <a:gd name="T4" fmla="*/ 17 w 18"/>
                      <a:gd name="T5" fmla="*/ 0 h 25"/>
                      <a:gd name="T6" fmla="*/ 17 w 18"/>
                      <a:gd name="T7" fmla="*/ 14 h 25"/>
                      <a:gd name="T8" fmla="*/ 0 w 18"/>
                      <a:gd name="T9" fmla="*/ 24 h 2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8"/>
                      <a:gd name="T16" fmla="*/ 0 h 25"/>
                      <a:gd name="T17" fmla="*/ 18 w 18"/>
                      <a:gd name="T18" fmla="*/ 25 h 2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8" h="25">
                        <a:moveTo>
                          <a:pt x="0" y="24"/>
                        </a:moveTo>
                        <a:lnTo>
                          <a:pt x="0" y="10"/>
                        </a:lnTo>
                        <a:lnTo>
                          <a:pt x="17" y="0"/>
                        </a:lnTo>
                        <a:lnTo>
                          <a:pt x="17" y="14"/>
                        </a:lnTo>
                        <a:lnTo>
                          <a:pt x="0" y="24"/>
                        </a:lnTo>
                      </a:path>
                    </a:pathLst>
                  </a:custGeom>
                  <a:solidFill>
                    <a:srgbClr val="009966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213" name="Freeform 512"/>
                  <p:cNvSpPr>
                    <a:spLocks/>
                  </p:cNvSpPr>
                  <p:nvPr/>
                </p:nvSpPr>
                <p:spPr bwMode="auto">
                  <a:xfrm>
                    <a:off x="970" y="3598"/>
                    <a:ext cx="34" cy="17"/>
                  </a:xfrm>
                  <a:custGeom>
                    <a:avLst/>
                    <a:gdLst>
                      <a:gd name="T0" fmla="*/ 21 w 34"/>
                      <a:gd name="T1" fmla="*/ 9 h 18"/>
                      <a:gd name="T2" fmla="*/ 33 w 34"/>
                      <a:gd name="T3" fmla="*/ 5 h 18"/>
                      <a:gd name="T4" fmla="*/ 13 w 34"/>
                      <a:gd name="T5" fmla="*/ 0 h 18"/>
                      <a:gd name="T6" fmla="*/ 0 w 34"/>
                      <a:gd name="T7" fmla="*/ 9 h 18"/>
                      <a:gd name="T8" fmla="*/ 21 w 34"/>
                      <a:gd name="T9" fmla="*/ 9 h 1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4"/>
                      <a:gd name="T16" fmla="*/ 0 h 18"/>
                      <a:gd name="T17" fmla="*/ 34 w 34"/>
                      <a:gd name="T18" fmla="*/ 18 h 1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4" h="18">
                        <a:moveTo>
                          <a:pt x="21" y="17"/>
                        </a:moveTo>
                        <a:lnTo>
                          <a:pt x="33" y="5"/>
                        </a:lnTo>
                        <a:lnTo>
                          <a:pt x="13" y="0"/>
                        </a:lnTo>
                        <a:lnTo>
                          <a:pt x="0" y="10"/>
                        </a:lnTo>
                        <a:lnTo>
                          <a:pt x="21" y="17"/>
                        </a:lnTo>
                      </a:path>
                    </a:pathLst>
                  </a:custGeom>
                  <a:solidFill>
                    <a:srgbClr val="B7EDB7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214" name="Freeform 513"/>
                  <p:cNvSpPr>
                    <a:spLocks/>
                  </p:cNvSpPr>
                  <p:nvPr/>
                </p:nvSpPr>
                <p:spPr bwMode="auto">
                  <a:xfrm>
                    <a:off x="968" y="3590"/>
                    <a:ext cx="23" cy="20"/>
                  </a:xfrm>
                  <a:custGeom>
                    <a:avLst/>
                    <a:gdLst>
                      <a:gd name="T0" fmla="*/ 0 w 23"/>
                      <a:gd name="T1" fmla="*/ 0 h 21"/>
                      <a:gd name="T2" fmla="*/ 0 w 23"/>
                      <a:gd name="T3" fmla="*/ 10 h 21"/>
                      <a:gd name="T4" fmla="*/ 22 w 23"/>
                      <a:gd name="T5" fmla="*/ 11 h 21"/>
                      <a:gd name="T6" fmla="*/ 22 w 23"/>
                      <a:gd name="T7" fmla="*/ 6 h 21"/>
                      <a:gd name="T8" fmla="*/ 0 w 23"/>
                      <a:gd name="T9" fmla="*/ 0 h 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"/>
                      <a:gd name="T16" fmla="*/ 0 h 21"/>
                      <a:gd name="T17" fmla="*/ 23 w 23"/>
                      <a:gd name="T18" fmla="*/ 21 h 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" h="21">
                        <a:moveTo>
                          <a:pt x="0" y="0"/>
                        </a:moveTo>
                        <a:lnTo>
                          <a:pt x="0" y="14"/>
                        </a:lnTo>
                        <a:lnTo>
                          <a:pt x="22" y="20"/>
                        </a:lnTo>
                        <a:lnTo>
                          <a:pt x="22" y="6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33CC33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215" name="Freeform 514"/>
                  <p:cNvSpPr>
                    <a:spLocks/>
                  </p:cNvSpPr>
                  <p:nvPr/>
                </p:nvSpPr>
                <p:spPr bwMode="auto">
                  <a:xfrm>
                    <a:off x="990" y="3586"/>
                    <a:ext cx="20" cy="25"/>
                  </a:xfrm>
                  <a:custGeom>
                    <a:avLst/>
                    <a:gdLst>
                      <a:gd name="T0" fmla="*/ 0 w 19"/>
                      <a:gd name="T1" fmla="*/ 24 h 25"/>
                      <a:gd name="T2" fmla="*/ 0 w 19"/>
                      <a:gd name="T3" fmla="*/ 10 h 25"/>
                      <a:gd name="T4" fmla="*/ 27 w 19"/>
                      <a:gd name="T5" fmla="*/ 0 h 25"/>
                      <a:gd name="T6" fmla="*/ 27 w 19"/>
                      <a:gd name="T7" fmla="*/ 13 h 25"/>
                      <a:gd name="T8" fmla="*/ 0 w 19"/>
                      <a:gd name="T9" fmla="*/ 24 h 2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"/>
                      <a:gd name="T16" fmla="*/ 0 h 25"/>
                      <a:gd name="T17" fmla="*/ 19 w 19"/>
                      <a:gd name="T18" fmla="*/ 25 h 2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" h="25">
                        <a:moveTo>
                          <a:pt x="0" y="24"/>
                        </a:moveTo>
                        <a:lnTo>
                          <a:pt x="0" y="10"/>
                        </a:lnTo>
                        <a:lnTo>
                          <a:pt x="18" y="0"/>
                        </a:lnTo>
                        <a:lnTo>
                          <a:pt x="18" y="13"/>
                        </a:lnTo>
                        <a:lnTo>
                          <a:pt x="0" y="24"/>
                        </a:lnTo>
                      </a:path>
                    </a:pathLst>
                  </a:custGeom>
                  <a:solidFill>
                    <a:srgbClr val="009966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216" name="Freeform 515"/>
                  <p:cNvSpPr>
                    <a:spLocks/>
                  </p:cNvSpPr>
                  <p:nvPr/>
                </p:nvSpPr>
                <p:spPr bwMode="auto">
                  <a:xfrm>
                    <a:off x="968" y="3580"/>
                    <a:ext cx="34" cy="19"/>
                  </a:xfrm>
                  <a:custGeom>
                    <a:avLst/>
                    <a:gdLst>
                      <a:gd name="T0" fmla="*/ 21 w 34"/>
                      <a:gd name="T1" fmla="*/ 18 h 19"/>
                      <a:gd name="T2" fmla="*/ 33 w 34"/>
                      <a:gd name="T3" fmla="*/ 6 h 19"/>
                      <a:gd name="T4" fmla="*/ 14 w 34"/>
                      <a:gd name="T5" fmla="*/ 0 h 19"/>
                      <a:gd name="T6" fmla="*/ 0 w 34"/>
                      <a:gd name="T7" fmla="*/ 10 h 19"/>
                      <a:gd name="T8" fmla="*/ 21 w 34"/>
                      <a:gd name="T9" fmla="*/ 18 h 1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4"/>
                      <a:gd name="T16" fmla="*/ 0 h 19"/>
                      <a:gd name="T17" fmla="*/ 34 w 34"/>
                      <a:gd name="T18" fmla="*/ 19 h 1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4" h="19">
                        <a:moveTo>
                          <a:pt x="21" y="18"/>
                        </a:moveTo>
                        <a:lnTo>
                          <a:pt x="33" y="6"/>
                        </a:lnTo>
                        <a:lnTo>
                          <a:pt x="14" y="0"/>
                        </a:lnTo>
                        <a:lnTo>
                          <a:pt x="0" y="10"/>
                        </a:lnTo>
                        <a:lnTo>
                          <a:pt x="21" y="18"/>
                        </a:lnTo>
                      </a:path>
                    </a:pathLst>
                  </a:custGeom>
                  <a:solidFill>
                    <a:srgbClr val="B7EDB7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217" name="Freeform 516"/>
                  <p:cNvSpPr>
                    <a:spLocks/>
                  </p:cNvSpPr>
                  <p:nvPr/>
                </p:nvSpPr>
                <p:spPr bwMode="auto">
                  <a:xfrm>
                    <a:off x="968" y="3574"/>
                    <a:ext cx="22" cy="19"/>
                  </a:xfrm>
                  <a:custGeom>
                    <a:avLst/>
                    <a:gdLst>
                      <a:gd name="T0" fmla="*/ 0 w 22"/>
                      <a:gd name="T1" fmla="*/ 0 h 20"/>
                      <a:gd name="T2" fmla="*/ 0 w 22"/>
                      <a:gd name="T3" fmla="*/ 10 h 20"/>
                      <a:gd name="T4" fmla="*/ 21 w 22"/>
                      <a:gd name="T5" fmla="*/ 10 h 20"/>
                      <a:gd name="T6" fmla="*/ 21 w 22"/>
                      <a:gd name="T7" fmla="*/ 5 h 20"/>
                      <a:gd name="T8" fmla="*/ 0 w 2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"/>
                      <a:gd name="T16" fmla="*/ 0 h 20"/>
                      <a:gd name="T17" fmla="*/ 22 w 2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" h="20">
                        <a:moveTo>
                          <a:pt x="0" y="0"/>
                        </a:moveTo>
                        <a:lnTo>
                          <a:pt x="0" y="12"/>
                        </a:lnTo>
                        <a:lnTo>
                          <a:pt x="21" y="19"/>
                        </a:lnTo>
                        <a:lnTo>
                          <a:pt x="21" y="5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33CC33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218" name="Freeform 517"/>
                  <p:cNvSpPr>
                    <a:spLocks/>
                  </p:cNvSpPr>
                  <p:nvPr/>
                </p:nvSpPr>
                <p:spPr bwMode="auto">
                  <a:xfrm>
                    <a:off x="989" y="3569"/>
                    <a:ext cx="19" cy="25"/>
                  </a:xfrm>
                  <a:custGeom>
                    <a:avLst/>
                    <a:gdLst>
                      <a:gd name="T0" fmla="*/ 0 w 19"/>
                      <a:gd name="T1" fmla="*/ 24 h 25"/>
                      <a:gd name="T2" fmla="*/ 0 w 19"/>
                      <a:gd name="T3" fmla="*/ 10 h 25"/>
                      <a:gd name="T4" fmla="*/ 18 w 19"/>
                      <a:gd name="T5" fmla="*/ 0 h 25"/>
                      <a:gd name="T6" fmla="*/ 18 w 19"/>
                      <a:gd name="T7" fmla="*/ 14 h 25"/>
                      <a:gd name="T8" fmla="*/ 0 w 19"/>
                      <a:gd name="T9" fmla="*/ 24 h 2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"/>
                      <a:gd name="T16" fmla="*/ 0 h 25"/>
                      <a:gd name="T17" fmla="*/ 19 w 19"/>
                      <a:gd name="T18" fmla="*/ 25 h 2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" h="25">
                        <a:moveTo>
                          <a:pt x="0" y="24"/>
                        </a:moveTo>
                        <a:lnTo>
                          <a:pt x="0" y="10"/>
                        </a:lnTo>
                        <a:lnTo>
                          <a:pt x="18" y="0"/>
                        </a:lnTo>
                        <a:lnTo>
                          <a:pt x="18" y="14"/>
                        </a:lnTo>
                        <a:lnTo>
                          <a:pt x="0" y="24"/>
                        </a:lnTo>
                      </a:path>
                    </a:pathLst>
                  </a:custGeom>
                  <a:solidFill>
                    <a:srgbClr val="009966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219" name="Freeform 518"/>
                  <p:cNvSpPr>
                    <a:spLocks/>
                  </p:cNvSpPr>
                  <p:nvPr/>
                </p:nvSpPr>
                <p:spPr bwMode="auto">
                  <a:xfrm>
                    <a:off x="970" y="3564"/>
                    <a:ext cx="33" cy="18"/>
                  </a:xfrm>
                  <a:custGeom>
                    <a:avLst/>
                    <a:gdLst>
                      <a:gd name="T0" fmla="*/ 20 w 33"/>
                      <a:gd name="T1" fmla="*/ 17 h 18"/>
                      <a:gd name="T2" fmla="*/ 32 w 33"/>
                      <a:gd name="T3" fmla="*/ 5 h 18"/>
                      <a:gd name="T4" fmla="*/ 13 w 33"/>
                      <a:gd name="T5" fmla="*/ 0 h 18"/>
                      <a:gd name="T6" fmla="*/ 0 w 33"/>
                      <a:gd name="T7" fmla="*/ 10 h 18"/>
                      <a:gd name="T8" fmla="*/ 20 w 33"/>
                      <a:gd name="T9" fmla="*/ 17 h 1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3"/>
                      <a:gd name="T16" fmla="*/ 0 h 18"/>
                      <a:gd name="T17" fmla="*/ 33 w 33"/>
                      <a:gd name="T18" fmla="*/ 18 h 1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3" h="18">
                        <a:moveTo>
                          <a:pt x="20" y="17"/>
                        </a:moveTo>
                        <a:lnTo>
                          <a:pt x="32" y="5"/>
                        </a:lnTo>
                        <a:lnTo>
                          <a:pt x="13" y="0"/>
                        </a:lnTo>
                        <a:lnTo>
                          <a:pt x="0" y="10"/>
                        </a:lnTo>
                        <a:lnTo>
                          <a:pt x="20" y="17"/>
                        </a:lnTo>
                      </a:path>
                    </a:pathLst>
                  </a:custGeom>
                  <a:solidFill>
                    <a:srgbClr val="B7EDB7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</p:grpSp>
            <p:sp>
              <p:nvSpPr>
                <p:cNvPr id="156" name="Freeform 519"/>
                <p:cNvSpPr>
                  <a:spLocks/>
                </p:cNvSpPr>
                <p:nvPr/>
              </p:nvSpPr>
              <p:spPr bwMode="auto">
                <a:xfrm>
                  <a:off x="844" y="3524"/>
                  <a:ext cx="76" cy="54"/>
                </a:xfrm>
                <a:custGeom>
                  <a:avLst/>
                  <a:gdLst>
                    <a:gd name="T0" fmla="*/ 69 w 76"/>
                    <a:gd name="T1" fmla="*/ 0 h 54"/>
                    <a:gd name="T2" fmla="*/ 25 w 76"/>
                    <a:gd name="T3" fmla="*/ 9 h 54"/>
                    <a:gd name="T4" fmla="*/ 40 w 76"/>
                    <a:gd name="T5" fmla="*/ 12 h 54"/>
                    <a:gd name="T6" fmla="*/ 0 w 76"/>
                    <a:gd name="T7" fmla="*/ 48 h 54"/>
                    <a:gd name="T8" fmla="*/ 22 w 76"/>
                    <a:gd name="T9" fmla="*/ 53 h 54"/>
                    <a:gd name="T10" fmla="*/ 60 w 76"/>
                    <a:gd name="T11" fmla="*/ 20 h 54"/>
                    <a:gd name="T12" fmla="*/ 75 w 76"/>
                    <a:gd name="T13" fmla="*/ 24 h 54"/>
                    <a:gd name="T14" fmla="*/ 69 w 76"/>
                    <a:gd name="T15" fmla="*/ 0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6"/>
                    <a:gd name="T25" fmla="*/ 0 h 54"/>
                    <a:gd name="T26" fmla="*/ 76 w 76"/>
                    <a:gd name="T27" fmla="*/ 54 h 5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6" h="54">
                      <a:moveTo>
                        <a:pt x="69" y="0"/>
                      </a:moveTo>
                      <a:lnTo>
                        <a:pt x="25" y="9"/>
                      </a:lnTo>
                      <a:lnTo>
                        <a:pt x="40" y="12"/>
                      </a:lnTo>
                      <a:lnTo>
                        <a:pt x="0" y="48"/>
                      </a:lnTo>
                      <a:lnTo>
                        <a:pt x="22" y="53"/>
                      </a:lnTo>
                      <a:lnTo>
                        <a:pt x="60" y="20"/>
                      </a:lnTo>
                      <a:lnTo>
                        <a:pt x="75" y="24"/>
                      </a:lnTo>
                      <a:lnTo>
                        <a:pt x="69" y="0"/>
                      </a:lnTo>
                    </a:path>
                  </a:pathLst>
                </a:custGeom>
                <a:solidFill>
                  <a:schemeClr val="bg2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57" name="Freeform 520"/>
                <p:cNvSpPr>
                  <a:spLocks/>
                </p:cNvSpPr>
                <p:nvPr/>
              </p:nvSpPr>
              <p:spPr bwMode="auto">
                <a:xfrm>
                  <a:off x="844" y="3519"/>
                  <a:ext cx="76" cy="54"/>
                </a:xfrm>
                <a:custGeom>
                  <a:avLst/>
                  <a:gdLst>
                    <a:gd name="T0" fmla="*/ 69 w 76"/>
                    <a:gd name="T1" fmla="*/ 0 h 54"/>
                    <a:gd name="T2" fmla="*/ 25 w 76"/>
                    <a:gd name="T3" fmla="*/ 9 h 54"/>
                    <a:gd name="T4" fmla="*/ 41 w 76"/>
                    <a:gd name="T5" fmla="*/ 12 h 54"/>
                    <a:gd name="T6" fmla="*/ 0 w 76"/>
                    <a:gd name="T7" fmla="*/ 47 h 54"/>
                    <a:gd name="T8" fmla="*/ 21 w 76"/>
                    <a:gd name="T9" fmla="*/ 53 h 54"/>
                    <a:gd name="T10" fmla="*/ 61 w 76"/>
                    <a:gd name="T11" fmla="*/ 20 h 54"/>
                    <a:gd name="T12" fmla="*/ 75 w 76"/>
                    <a:gd name="T13" fmla="*/ 24 h 54"/>
                    <a:gd name="T14" fmla="*/ 69 w 76"/>
                    <a:gd name="T15" fmla="*/ 0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6"/>
                    <a:gd name="T25" fmla="*/ 0 h 54"/>
                    <a:gd name="T26" fmla="*/ 76 w 76"/>
                    <a:gd name="T27" fmla="*/ 54 h 5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6" h="54">
                      <a:moveTo>
                        <a:pt x="69" y="0"/>
                      </a:moveTo>
                      <a:lnTo>
                        <a:pt x="25" y="9"/>
                      </a:lnTo>
                      <a:lnTo>
                        <a:pt x="41" y="12"/>
                      </a:lnTo>
                      <a:lnTo>
                        <a:pt x="0" y="47"/>
                      </a:lnTo>
                      <a:lnTo>
                        <a:pt x="21" y="53"/>
                      </a:lnTo>
                      <a:lnTo>
                        <a:pt x="61" y="20"/>
                      </a:lnTo>
                      <a:lnTo>
                        <a:pt x="75" y="24"/>
                      </a:lnTo>
                      <a:lnTo>
                        <a:pt x="69" y="0"/>
                      </a:lnTo>
                    </a:path>
                  </a:pathLst>
                </a:custGeom>
                <a:solidFill>
                  <a:schemeClr val="tx1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grpSp>
              <p:nvGrpSpPr>
                <p:cNvPr id="158" name="Group 521"/>
                <p:cNvGrpSpPr>
                  <a:grpSpLocks/>
                </p:cNvGrpSpPr>
                <p:nvPr/>
              </p:nvGrpSpPr>
              <p:grpSpPr bwMode="auto">
                <a:xfrm>
                  <a:off x="723" y="3541"/>
                  <a:ext cx="130" cy="129"/>
                  <a:chOff x="723" y="3541"/>
                  <a:chExt cx="130" cy="129"/>
                </a:xfrm>
              </p:grpSpPr>
              <p:sp>
                <p:nvSpPr>
                  <p:cNvPr id="159" name="Freeform 522"/>
                  <p:cNvSpPr>
                    <a:spLocks/>
                  </p:cNvSpPr>
                  <p:nvPr/>
                </p:nvSpPr>
                <p:spPr bwMode="auto">
                  <a:xfrm>
                    <a:off x="807" y="3613"/>
                    <a:ext cx="17" cy="23"/>
                  </a:xfrm>
                  <a:custGeom>
                    <a:avLst/>
                    <a:gdLst>
                      <a:gd name="T0" fmla="*/ 0 w 18"/>
                      <a:gd name="T1" fmla="*/ 10 h 23"/>
                      <a:gd name="T2" fmla="*/ 0 w 18"/>
                      <a:gd name="T3" fmla="*/ 8 h 23"/>
                      <a:gd name="T4" fmla="*/ 0 w 18"/>
                      <a:gd name="T5" fmla="*/ 6 h 23"/>
                      <a:gd name="T6" fmla="*/ 0 w 18"/>
                      <a:gd name="T7" fmla="*/ 4 h 23"/>
                      <a:gd name="T8" fmla="*/ 1 w 18"/>
                      <a:gd name="T9" fmla="*/ 2 h 23"/>
                      <a:gd name="T10" fmla="*/ 3 w 18"/>
                      <a:gd name="T11" fmla="*/ 2 h 23"/>
                      <a:gd name="T12" fmla="*/ 4 w 18"/>
                      <a:gd name="T13" fmla="*/ 0 h 23"/>
                      <a:gd name="T14" fmla="*/ 5 w 18"/>
                      <a:gd name="T15" fmla="*/ 0 h 23"/>
                      <a:gd name="T16" fmla="*/ 7 w 18"/>
                      <a:gd name="T17" fmla="*/ 0 h 23"/>
                      <a:gd name="T18" fmla="*/ 9 w 18"/>
                      <a:gd name="T19" fmla="*/ 0 h 23"/>
                      <a:gd name="T20" fmla="*/ 9 w 18"/>
                      <a:gd name="T21" fmla="*/ 1 h 23"/>
                      <a:gd name="T22" fmla="*/ 9 w 18"/>
                      <a:gd name="T23" fmla="*/ 2 h 23"/>
                      <a:gd name="T24" fmla="*/ 9 w 18"/>
                      <a:gd name="T25" fmla="*/ 2 h 23"/>
                      <a:gd name="T26" fmla="*/ 9 w 18"/>
                      <a:gd name="T27" fmla="*/ 4 h 23"/>
                      <a:gd name="T28" fmla="*/ 9 w 18"/>
                      <a:gd name="T29" fmla="*/ 5 h 23"/>
                      <a:gd name="T30" fmla="*/ 9 w 18"/>
                      <a:gd name="T31" fmla="*/ 6 h 23"/>
                      <a:gd name="T32" fmla="*/ 9 w 18"/>
                      <a:gd name="T33" fmla="*/ 8 h 23"/>
                      <a:gd name="T34" fmla="*/ 9 w 18"/>
                      <a:gd name="T35" fmla="*/ 10 h 23"/>
                      <a:gd name="T36" fmla="*/ 9 w 18"/>
                      <a:gd name="T37" fmla="*/ 12 h 23"/>
                      <a:gd name="T38" fmla="*/ 9 w 18"/>
                      <a:gd name="T39" fmla="*/ 14 h 23"/>
                      <a:gd name="T40" fmla="*/ 9 w 18"/>
                      <a:gd name="T41" fmla="*/ 16 h 23"/>
                      <a:gd name="T42" fmla="*/ 9 w 18"/>
                      <a:gd name="T43" fmla="*/ 18 h 23"/>
                      <a:gd name="T44" fmla="*/ 9 w 18"/>
                      <a:gd name="T45" fmla="*/ 19 h 23"/>
                      <a:gd name="T46" fmla="*/ 9 w 18"/>
                      <a:gd name="T47" fmla="*/ 20 h 23"/>
                      <a:gd name="T48" fmla="*/ 9 w 18"/>
                      <a:gd name="T49" fmla="*/ 21 h 23"/>
                      <a:gd name="T50" fmla="*/ 9 w 18"/>
                      <a:gd name="T51" fmla="*/ 22 h 23"/>
                      <a:gd name="T52" fmla="*/ 8 w 18"/>
                      <a:gd name="T53" fmla="*/ 22 h 23"/>
                      <a:gd name="T54" fmla="*/ 5 w 18"/>
                      <a:gd name="T55" fmla="*/ 21 h 23"/>
                      <a:gd name="T56" fmla="*/ 3 w 18"/>
                      <a:gd name="T57" fmla="*/ 21 h 23"/>
                      <a:gd name="T58" fmla="*/ 2 w 18"/>
                      <a:gd name="T59" fmla="*/ 20 h 23"/>
                      <a:gd name="T60" fmla="*/ 1 w 18"/>
                      <a:gd name="T61" fmla="*/ 19 h 23"/>
                      <a:gd name="T62" fmla="*/ 0 w 18"/>
                      <a:gd name="T63" fmla="*/ 18 h 23"/>
                      <a:gd name="T64" fmla="*/ 0 w 18"/>
                      <a:gd name="T65" fmla="*/ 16 h 23"/>
                      <a:gd name="T66" fmla="*/ 0 w 18"/>
                      <a:gd name="T67" fmla="*/ 14 h 23"/>
                      <a:gd name="T68" fmla="*/ 0 w 18"/>
                      <a:gd name="T69" fmla="*/ 12 h 23"/>
                      <a:gd name="T70" fmla="*/ 0 w 18"/>
                      <a:gd name="T71" fmla="*/ 10 h 23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8"/>
                      <a:gd name="T109" fmla="*/ 0 h 23"/>
                      <a:gd name="T110" fmla="*/ 18 w 18"/>
                      <a:gd name="T111" fmla="*/ 23 h 23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8" h="23">
                        <a:moveTo>
                          <a:pt x="0" y="10"/>
                        </a:moveTo>
                        <a:lnTo>
                          <a:pt x="0" y="8"/>
                        </a:lnTo>
                        <a:lnTo>
                          <a:pt x="0" y="6"/>
                        </a:lnTo>
                        <a:lnTo>
                          <a:pt x="0" y="4"/>
                        </a:lnTo>
                        <a:lnTo>
                          <a:pt x="1" y="2"/>
                        </a:lnTo>
                        <a:lnTo>
                          <a:pt x="3" y="2"/>
                        </a:lnTo>
                        <a:lnTo>
                          <a:pt x="4" y="0"/>
                        </a:lnTo>
                        <a:lnTo>
                          <a:pt x="5" y="0"/>
                        </a:lnTo>
                        <a:lnTo>
                          <a:pt x="7" y="0"/>
                        </a:lnTo>
                        <a:lnTo>
                          <a:pt x="12" y="0"/>
                        </a:lnTo>
                        <a:lnTo>
                          <a:pt x="12" y="1"/>
                        </a:lnTo>
                        <a:lnTo>
                          <a:pt x="13" y="2"/>
                        </a:lnTo>
                        <a:lnTo>
                          <a:pt x="14" y="2"/>
                        </a:lnTo>
                        <a:lnTo>
                          <a:pt x="15" y="4"/>
                        </a:lnTo>
                        <a:lnTo>
                          <a:pt x="16" y="5"/>
                        </a:lnTo>
                        <a:lnTo>
                          <a:pt x="16" y="6"/>
                        </a:lnTo>
                        <a:lnTo>
                          <a:pt x="16" y="8"/>
                        </a:lnTo>
                        <a:lnTo>
                          <a:pt x="17" y="10"/>
                        </a:lnTo>
                        <a:lnTo>
                          <a:pt x="16" y="12"/>
                        </a:lnTo>
                        <a:lnTo>
                          <a:pt x="16" y="14"/>
                        </a:lnTo>
                        <a:lnTo>
                          <a:pt x="15" y="16"/>
                        </a:lnTo>
                        <a:lnTo>
                          <a:pt x="15" y="18"/>
                        </a:lnTo>
                        <a:lnTo>
                          <a:pt x="14" y="19"/>
                        </a:lnTo>
                        <a:lnTo>
                          <a:pt x="12" y="20"/>
                        </a:lnTo>
                        <a:lnTo>
                          <a:pt x="11" y="21"/>
                        </a:lnTo>
                        <a:lnTo>
                          <a:pt x="10" y="22"/>
                        </a:lnTo>
                        <a:lnTo>
                          <a:pt x="8" y="22"/>
                        </a:lnTo>
                        <a:lnTo>
                          <a:pt x="5" y="21"/>
                        </a:lnTo>
                        <a:lnTo>
                          <a:pt x="3" y="21"/>
                        </a:lnTo>
                        <a:lnTo>
                          <a:pt x="2" y="20"/>
                        </a:lnTo>
                        <a:lnTo>
                          <a:pt x="1" y="19"/>
                        </a:lnTo>
                        <a:lnTo>
                          <a:pt x="0" y="18"/>
                        </a:lnTo>
                        <a:lnTo>
                          <a:pt x="0" y="16"/>
                        </a:lnTo>
                        <a:lnTo>
                          <a:pt x="0" y="14"/>
                        </a:lnTo>
                        <a:lnTo>
                          <a:pt x="0" y="12"/>
                        </a:lnTo>
                        <a:lnTo>
                          <a:pt x="0" y="10"/>
                        </a:lnTo>
                      </a:path>
                    </a:pathLst>
                  </a:custGeom>
                  <a:solidFill>
                    <a:srgbClr val="000000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60" name="Freeform 523"/>
                  <p:cNvSpPr>
                    <a:spLocks/>
                  </p:cNvSpPr>
                  <p:nvPr/>
                </p:nvSpPr>
                <p:spPr bwMode="auto">
                  <a:xfrm>
                    <a:off x="810" y="3614"/>
                    <a:ext cx="19" cy="22"/>
                  </a:xfrm>
                  <a:custGeom>
                    <a:avLst/>
                    <a:gdLst>
                      <a:gd name="T0" fmla="*/ 6 w 19"/>
                      <a:gd name="T1" fmla="*/ 21 h 22"/>
                      <a:gd name="T2" fmla="*/ 5 w 19"/>
                      <a:gd name="T3" fmla="*/ 21 h 22"/>
                      <a:gd name="T4" fmla="*/ 4 w 19"/>
                      <a:gd name="T5" fmla="*/ 20 h 22"/>
                      <a:gd name="T6" fmla="*/ 3 w 19"/>
                      <a:gd name="T7" fmla="*/ 19 h 22"/>
                      <a:gd name="T8" fmla="*/ 2 w 19"/>
                      <a:gd name="T9" fmla="*/ 17 h 22"/>
                      <a:gd name="T10" fmla="*/ 1 w 19"/>
                      <a:gd name="T11" fmla="*/ 15 h 22"/>
                      <a:gd name="T12" fmla="*/ 1 w 19"/>
                      <a:gd name="T13" fmla="*/ 14 h 22"/>
                      <a:gd name="T14" fmla="*/ 0 w 19"/>
                      <a:gd name="T15" fmla="*/ 12 h 22"/>
                      <a:gd name="T16" fmla="*/ 1 w 19"/>
                      <a:gd name="T17" fmla="*/ 9 h 22"/>
                      <a:gd name="T18" fmla="*/ 1 w 19"/>
                      <a:gd name="T19" fmla="*/ 7 h 22"/>
                      <a:gd name="T20" fmla="*/ 1 w 19"/>
                      <a:gd name="T21" fmla="*/ 5 h 22"/>
                      <a:gd name="T22" fmla="*/ 2 w 19"/>
                      <a:gd name="T23" fmla="*/ 3 h 22"/>
                      <a:gd name="T24" fmla="*/ 3 w 19"/>
                      <a:gd name="T25" fmla="*/ 2 h 22"/>
                      <a:gd name="T26" fmla="*/ 5 w 19"/>
                      <a:gd name="T27" fmla="*/ 1 h 22"/>
                      <a:gd name="T28" fmla="*/ 6 w 19"/>
                      <a:gd name="T29" fmla="*/ 0 h 22"/>
                      <a:gd name="T30" fmla="*/ 7 w 19"/>
                      <a:gd name="T31" fmla="*/ 0 h 22"/>
                      <a:gd name="T32" fmla="*/ 10 w 19"/>
                      <a:gd name="T33" fmla="*/ 0 h 22"/>
                      <a:gd name="T34" fmla="*/ 11 w 19"/>
                      <a:gd name="T35" fmla="*/ 0 h 22"/>
                      <a:gd name="T36" fmla="*/ 12 w 19"/>
                      <a:gd name="T37" fmla="*/ 0 h 22"/>
                      <a:gd name="T38" fmla="*/ 13 w 19"/>
                      <a:gd name="T39" fmla="*/ 1 h 22"/>
                      <a:gd name="T40" fmla="*/ 14 w 19"/>
                      <a:gd name="T41" fmla="*/ 3 h 22"/>
                      <a:gd name="T42" fmla="*/ 15 w 19"/>
                      <a:gd name="T43" fmla="*/ 4 h 22"/>
                      <a:gd name="T44" fmla="*/ 15 w 19"/>
                      <a:gd name="T45" fmla="*/ 6 h 22"/>
                      <a:gd name="T46" fmla="*/ 18 w 19"/>
                      <a:gd name="T47" fmla="*/ 8 h 22"/>
                      <a:gd name="T48" fmla="*/ 15 w 19"/>
                      <a:gd name="T49" fmla="*/ 10 h 22"/>
                      <a:gd name="T50" fmla="*/ 15 w 19"/>
                      <a:gd name="T51" fmla="*/ 13 h 22"/>
                      <a:gd name="T52" fmla="*/ 14 w 19"/>
                      <a:gd name="T53" fmla="*/ 15 h 22"/>
                      <a:gd name="T54" fmla="*/ 14 w 19"/>
                      <a:gd name="T55" fmla="*/ 16 h 22"/>
                      <a:gd name="T56" fmla="*/ 13 w 19"/>
                      <a:gd name="T57" fmla="*/ 18 h 22"/>
                      <a:gd name="T58" fmla="*/ 11 w 19"/>
                      <a:gd name="T59" fmla="*/ 19 h 22"/>
                      <a:gd name="T60" fmla="*/ 10 w 19"/>
                      <a:gd name="T61" fmla="*/ 20 h 22"/>
                      <a:gd name="T62" fmla="*/ 9 w 19"/>
                      <a:gd name="T63" fmla="*/ 21 h 22"/>
                      <a:gd name="T64" fmla="*/ 6 w 19"/>
                      <a:gd name="T65" fmla="*/ 21 h 22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9"/>
                      <a:gd name="T100" fmla="*/ 0 h 22"/>
                      <a:gd name="T101" fmla="*/ 19 w 19"/>
                      <a:gd name="T102" fmla="*/ 22 h 22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9" h="22">
                        <a:moveTo>
                          <a:pt x="6" y="21"/>
                        </a:moveTo>
                        <a:lnTo>
                          <a:pt x="5" y="21"/>
                        </a:lnTo>
                        <a:lnTo>
                          <a:pt x="4" y="20"/>
                        </a:lnTo>
                        <a:lnTo>
                          <a:pt x="3" y="19"/>
                        </a:lnTo>
                        <a:lnTo>
                          <a:pt x="2" y="17"/>
                        </a:lnTo>
                        <a:lnTo>
                          <a:pt x="1" y="15"/>
                        </a:lnTo>
                        <a:lnTo>
                          <a:pt x="1" y="14"/>
                        </a:lnTo>
                        <a:lnTo>
                          <a:pt x="0" y="12"/>
                        </a:lnTo>
                        <a:lnTo>
                          <a:pt x="1" y="9"/>
                        </a:lnTo>
                        <a:lnTo>
                          <a:pt x="1" y="7"/>
                        </a:lnTo>
                        <a:lnTo>
                          <a:pt x="1" y="5"/>
                        </a:lnTo>
                        <a:lnTo>
                          <a:pt x="2" y="3"/>
                        </a:lnTo>
                        <a:lnTo>
                          <a:pt x="3" y="2"/>
                        </a:lnTo>
                        <a:lnTo>
                          <a:pt x="5" y="1"/>
                        </a:lnTo>
                        <a:lnTo>
                          <a:pt x="6" y="0"/>
                        </a:lnTo>
                        <a:lnTo>
                          <a:pt x="7" y="0"/>
                        </a:lnTo>
                        <a:lnTo>
                          <a:pt x="10" y="0"/>
                        </a:lnTo>
                        <a:lnTo>
                          <a:pt x="11" y="0"/>
                        </a:lnTo>
                        <a:lnTo>
                          <a:pt x="12" y="0"/>
                        </a:lnTo>
                        <a:lnTo>
                          <a:pt x="13" y="1"/>
                        </a:lnTo>
                        <a:lnTo>
                          <a:pt x="14" y="3"/>
                        </a:lnTo>
                        <a:lnTo>
                          <a:pt x="15" y="4"/>
                        </a:lnTo>
                        <a:lnTo>
                          <a:pt x="15" y="6"/>
                        </a:lnTo>
                        <a:lnTo>
                          <a:pt x="18" y="8"/>
                        </a:lnTo>
                        <a:lnTo>
                          <a:pt x="15" y="10"/>
                        </a:lnTo>
                        <a:lnTo>
                          <a:pt x="15" y="13"/>
                        </a:lnTo>
                        <a:lnTo>
                          <a:pt x="14" y="15"/>
                        </a:lnTo>
                        <a:lnTo>
                          <a:pt x="14" y="16"/>
                        </a:lnTo>
                        <a:lnTo>
                          <a:pt x="13" y="18"/>
                        </a:lnTo>
                        <a:lnTo>
                          <a:pt x="11" y="19"/>
                        </a:lnTo>
                        <a:lnTo>
                          <a:pt x="10" y="20"/>
                        </a:lnTo>
                        <a:lnTo>
                          <a:pt x="9" y="21"/>
                        </a:lnTo>
                        <a:lnTo>
                          <a:pt x="6" y="21"/>
                        </a:lnTo>
                      </a:path>
                    </a:pathLst>
                  </a:custGeom>
                  <a:solidFill>
                    <a:srgbClr val="000000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61" name="Freeform 524"/>
                  <p:cNvSpPr>
                    <a:spLocks/>
                  </p:cNvSpPr>
                  <p:nvPr/>
                </p:nvSpPr>
                <p:spPr bwMode="auto">
                  <a:xfrm>
                    <a:off x="813" y="3617"/>
                    <a:ext cx="19" cy="18"/>
                  </a:xfrm>
                  <a:custGeom>
                    <a:avLst/>
                    <a:gdLst>
                      <a:gd name="T0" fmla="*/ 6 w 19"/>
                      <a:gd name="T1" fmla="*/ 17 h 18"/>
                      <a:gd name="T2" fmla="*/ 4 w 19"/>
                      <a:gd name="T3" fmla="*/ 17 h 18"/>
                      <a:gd name="T4" fmla="*/ 2 w 19"/>
                      <a:gd name="T5" fmla="*/ 16 h 18"/>
                      <a:gd name="T6" fmla="*/ 2 w 19"/>
                      <a:gd name="T7" fmla="*/ 15 h 18"/>
                      <a:gd name="T8" fmla="*/ 0 w 19"/>
                      <a:gd name="T9" fmla="*/ 13 h 18"/>
                      <a:gd name="T10" fmla="*/ 0 w 19"/>
                      <a:gd name="T11" fmla="*/ 13 h 18"/>
                      <a:gd name="T12" fmla="*/ 0 w 19"/>
                      <a:gd name="T13" fmla="*/ 11 h 18"/>
                      <a:gd name="T14" fmla="*/ 0 w 19"/>
                      <a:gd name="T15" fmla="*/ 10 h 18"/>
                      <a:gd name="T16" fmla="*/ 0 w 19"/>
                      <a:gd name="T17" fmla="*/ 8 h 18"/>
                      <a:gd name="T18" fmla="*/ 0 w 19"/>
                      <a:gd name="T19" fmla="*/ 6 h 18"/>
                      <a:gd name="T20" fmla="*/ 0 w 19"/>
                      <a:gd name="T21" fmla="*/ 5 h 18"/>
                      <a:gd name="T22" fmla="*/ 2 w 19"/>
                      <a:gd name="T23" fmla="*/ 3 h 18"/>
                      <a:gd name="T24" fmla="*/ 2 w 19"/>
                      <a:gd name="T25" fmla="*/ 2 h 18"/>
                      <a:gd name="T26" fmla="*/ 4 w 19"/>
                      <a:gd name="T27" fmla="*/ 1 h 18"/>
                      <a:gd name="T28" fmla="*/ 6 w 19"/>
                      <a:gd name="T29" fmla="*/ 0 h 18"/>
                      <a:gd name="T30" fmla="*/ 6 w 19"/>
                      <a:gd name="T31" fmla="*/ 0 h 18"/>
                      <a:gd name="T32" fmla="*/ 9 w 19"/>
                      <a:gd name="T33" fmla="*/ 0 h 18"/>
                      <a:gd name="T34" fmla="*/ 11 w 19"/>
                      <a:gd name="T35" fmla="*/ 0 h 18"/>
                      <a:gd name="T36" fmla="*/ 13 w 19"/>
                      <a:gd name="T37" fmla="*/ 0 h 18"/>
                      <a:gd name="T38" fmla="*/ 13 w 19"/>
                      <a:gd name="T39" fmla="*/ 1 h 18"/>
                      <a:gd name="T40" fmla="*/ 15 w 19"/>
                      <a:gd name="T41" fmla="*/ 3 h 18"/>
                      <a:gd name="T42" fmla="*/ 15 w 19"/>
                      <a:gd name="T43" fmla="*/ 3 h 18"/>
                      <a:gd name="T44" fmla="*/ 15 w 19"/>
                      <a:gd name="T45" fmla="*/ 5 h 18"/>
                      <a:gd name="T46" fmla="*/ 18 w 19"/>
                      <a:gd name="T47" fmla="*/ 6 h 18"/>
                      <a:gd name="T48" fmla="*/ 18 w 19"/>
                      <a:gd name="T49" fmla="*/ 8 h 18"/>
                      <a:gd name="T50" fmla="*/ 15 w 19"/>
                      <a:gd name="T51" fmla="*/ 10 h 18"/>
                      <a:gd name="T52" fmla="*/ 15 w 19"/>
                      <a:gd name="T53" fmla="*/ 12 h 18"/>
                      <a:gd name="T54" fmla="*/ 13 w 19"/>
                      <a:gd name="T55" fmla="*/ 13 h 18"/>
                      <a:gd name="T56" fmla="*/ 13 w 19"/>
                      <a:gd name="T57" fmla="*/ 14 h 18"/>
                      <a:gd name="T58" fmla="*/ 11 w 19"/>
                      <a:gd name="T59" fmla="*/ 15 h 18"/>
                      <a:gd name="T60" fmla="*/ 11 w 19"/>
                      <a:gd name="T61" fmla="*/ 16 h 18"/>
                      <a:gd name="T62" fmla="*/ 9 w 19"/>
                      <a:gd name="T63" fmla="*/ 17 h 18"/>
                      <a:gd name="T64" fmla="*/ 6 w 19"/>
                      <a:gd name="T65" fmla="*/ 17 h 1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9"/>
                      <a:gd name="T100" fmla="*/ 0 h 18"/>
                      <a:gd name="T101" fmla="*/ 19 w 19"/>
                      <a:gd name="T102" fmla="*/ 18 h 1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9" h="18">
                        <a:moveTo>
                          <a:pt x="6" y="17"/>
                        </a:moveTo>
                        <a:lnTo>
                          <a:pt x="4" y="17"/>
                        </a:lnTo>
                        <a:lnTo>
                          <a:pt x="2" y="16"/>
                        </a:lnTo>
                        <a:lnTo>
                          <a:pt x="2" y="15"/>
                        </a:lnTo>
                        <a:lnTo>
                          <a:pt x="0" y="13"/>
                        </a:lnTo>
                        <a:lnTo>
                          <a:pt x="0" y="11"/>
                        </a:lnTo>
                        <a:lnTo>
                          <a:pt x="0" y="10"/>
                        </a:lnTo>
                        <a:lnTo>
                          <a:pt x="0" y="8"/>
                        </a:lnTo>
                        <a:lnTo>
                          <a:pt x="0" y="6"/>
                        </a:lnTo>
                        <a:lnTo>
                          <a:pt x="0" y="5"/>
                        </a:lnTo>
                        <a:lnTo>
                          <a:pt x="2" y="3"/>
                        </a:lnTo>
                        <a:lnTo>
                          <a:pt x="2" y="2"/>
                        </a:lnTo>
                        <a:lnTo>
                          <a:pt x="4" y="1"/>
                        </a:lnTo>
                        <a:lnTo>
                          <a:pt x="6" y="0"/>
                        </a:lnTo>
                        <a:lnTo>
                          <a:pt x="9" y="0"/>
                        </a:lnTo>
                        <a:lnTo>
                          <a:pt x="11" y="0"/>
                        </a:lnTo>
                        <a:lnTo>
                          <a:pt x="13" y="0"/>
                        </a:lnTo>
                        <a:lnTo>
                          <a:pt x="13" y="1"/>
                        </a:lnTo>
                        <a:lnTo>
                          <a:pt x="15" y="3"/>
                        </a:lnTo>
                        <a:lnTo>
                          <a:pt x="15" y="5"/>
                        </a:lnTo>
                        <a:lnTo>
                          <a:pt x="18" y="6"/>
                        </a:lnTo>
                        <a:lnTo>
                          <a:pt x="18" y="8"/>
                        </a:lnTo>
                        <a:lnTo>
                          <a:pt x="15" y="10"/>
                        </a:lnTo>
                        <a:lnTo>
                          <a:pt x="15" y="12"/>
                        </a:lnTo>
                        <a:lnTo>
                          <a:pt x="13" y="13"/>
                        </a:lnTo>
                        <a:lnTo>
                          <a:pt x="13" y="14"/>
                        </a:lnTo>
                        <a:lnTo>
                          <a:pt x="11" y="15"/>
                        </a:lnTo>
                        <a:lnTo>
                          <a:pt x="11" y="16"/>
                        </a:lnTo>
                        <a:lnTo>
                          <a:pt x="9" y="17"/>
                        </a:lnTo>
                        <a:lnTo>
                          <a:pt x="6" y="17"/>
                        </a:lnTo>
                      </a:path>
                    </a:pathLst>
                  </a:custGeom>
                  <a:solidFill>
                    <a:srgbClr val="B2B2B2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62" name="Freeform 525"/>
                  <p:cNvSpPr>
                    <a:spLocks/>
                  </p:cNvSpPr>
                  <p:nvPr/>
                </p:nvSpPr>
                <p:spPr bwMode="auto">
                  <a:xfrm>
                    <a:off x="829" y="3589"/>
                    <a:ext cx="18" cy="23"/>
                  </a:xfrm>
                  <a:custGeom>
                    <a:avLst/>
                    <a:gdLst>
                      <a:gd name="T0" fmla="*/ 0 w 18"/>
                      <a:gd name="T1" fmla="*/ 10 h 22"/>
                      <a:gd name="T2" fmla="*/ 0 w 18"/>
                      <a:gd name="T3" fmla="*/ 7 h 22"/>
                      <a:gd name="T4" fmla="*/ 0 w 18"/>
                      <a:gd name="T5" fmla="*/ 5 h 22"/>
                      <a:gd name="T6" fmla="*/ 1 w 18"/>
                      <a:gd name="T7" fmla="*/ 4 h 22"/>
                      <a:gd name="T8" fmla="*/ 2 w 18"/>
                      <a:gd name="T9" fmla="*/ 2 h 22"/>
                      <a:gd name="T10" fmla="*/ 3 w 18"/>
                      <a:gd name="T11" fmla="*/ 1 h 22"/>
                      <a:gd name="T12" fmla="*/ 4 w 18"/>
                      <a:gd name="T13" fmla="*/ 0 h 22"/>
                      <a:gd name="T14" fmla="*/ 6 w 18"/>
                      <a:gd name="T15" fmla="*/ 0 h 22"/>
                      <a:gd name="T16" fmla="*/ 7 w 18"/>
                      <a:gd name="T17" fmla="*/ 0 h 22"/>
                      <a:gd name="T18" fmla="*/ 13 w 18"/>
                      <a:gd name="T19" fmla="*/ 0 h 22"/>
                      <a:gd name="T20" fmla="*/ 12 w 18"/>
                      <a:gd name="T21" fmla="*/ 0 h 22"/>
                      <a:gd name="T22" fmla="*/ 14 w 18"/>
                      <a:gd name="T23" fmla="*/ 1 h 22"/>
                      <a:gd name="T24" fmla="*/ 14 w 18"/>
                      <a:gd name="T25" fmla="*/ 2 h 22"/>
                      <a:gd name="T26" fmla="*/ 15 w 18"/>
                      <a:gd name="T27" fmla="*/ 3 h 22"/>
                      <a:gd name="T28" fmla="*/ 16 w 18"/>
                      <a:gd name="T29" fmla="*/ 4 h 22"/>
                      <a:gd name="T30" fmla="*/ 16 w 18"/>
                      <a:gd name="T31" fmla="*/ 6 h 22"/>
                      <a:gd name="T32" fmla="*/ 17 w 18"/>
                      <a:gd name="T33" fmla="*/ 7 h 22"/>
                      <a:gd name="T34" fmla="*/ 17 w 18"/>
                      <a:gd name="T35" fmla="*/ 9 h 22"/>
                      <a:gd name="T36" fmla="*/ 17 w 18"/>
                      <a:gd name="T37" fmla="*/ 20 h 22"/>
                      <a:gd name="T38" fmla="*/ 16 w 18"/>
                      <a:gd name="T39" fmla="*/ 22 h 22"/>
                      <a:gd name="T40" fmla="*/ 16 w 18"/>
                      <a:gd name="T41" fmla="*/ 24 h 22"/>
                      <a:gd name="T42" fmla="*/ 15 w 18"/>
                      <a:gd name="T43" fmla="*/ 26 h 22"/>
                      <a:gd name="T44" fmla="*/ 14 w 18"/>
                      <a:gd name="T45" fmla="*/ 27 h 22"/>
                      <a:gd name="T46" fmla="*/ 13 w 18"/>
                      <a:gd name="T47" fmla="*/ 28 h 22"/>
                      <a:gd name="T48" fmla="*/ 11 w 18"/>
                      <a:gd name="T49" fmla="*/ 29 h 22"/>
                      <a:gd name="T50" fmla="*/ 10 w 18"/>
                      <a:gd name="T51" fmla="*/ 30 h 22"/>
                      <a:gd name="T52" fmla="*/ 9 w 18"/>
                      <a:gd name="T53" fmla="*/ 30 h 22"/>
                      <a:gd name="T54" fmla="*/ 8 w 18"/>
                      <a:gd name="T55" fmla="*/ 30 h 22"/>
                      <a:gd name="T56" fmla="*/ 5 w 18"/>
                      <a:gd name="T57" fmla="*/ 29 h 22"/>
                      <a:gd name="T58" fmla="*/ 3 w 18"/>
                      <a:gd name="T59" fmla="*/ 29 h 22"/>
                      <a:gd name="T60" fmla="*/ 2 w 18"/>
                      <a:gd name="T61" fmla="*/ 28 h 22"/>
                      <a:gd name="T62" fmla="*/ 1 w 18"/>
                      <a:gd name="T63" fmla="*/ 27 h 22"/>
                      <a:gd name="T64" fmla="*/ 0 w 18"/>
                      <a:gd name="T65" fmla="*/ 26 h 22"/>
                      <a:gd name="T66" fmla="*/ 0 w 18"/>
                      <a:gd name="T67" fmla="*/ 24 h 22"/>
                      <a:gd name="T68" fmla="*/ 0 w 18"/>
                      <a:gd name="T69" fmla="*/ 23 h 22"/>
                      <a:gd name="T70" fmla="*/ 0 w 18"/>
                      <a:gd name="T71" fmla="*/ 21 h 22"/>
                      <a:gd name="T72" fmla="*/ 0 w 18"/>
                      <a:gd name="T73" fmla="*/ 10 h 22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18"/>
                      <a:gd name="T112" fmla="*/ 0 h 22"/>
                      <a:gd name="T113" fmla="*/ 18 w 18"/>
                      <a:gd name="T114" fmla="*/ 22 h 22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18" h="22">
                        <a:moveTo>
                          <a:pt x="0" y="10"/>
                        </a:moveTo>
                        <a:lnTo>
                          <a:pt x="0" y="7"/>
                        </a:lnTo>
                        <a:lnTo>
                          <a:pt x="0" y="5"/>
                        </a:lnTo>
                        <a:lnTo>
                          <a:pt x="1" y="4"/>
                        </a:lnTo>
                        <a:lnTo>
                          <a:pt x="2" y="2"/>
                        </a:lnTo>
                        <a:lnTo>
                          <a:pt x="3" y="1"/>
                        </a:lnTo>
                        <a:lnTo>
                          <a:pt x="4" y="0"/>
                        </a:lnTo>
                        <a:lnTo>
                          <a:pt x="6" y="0"/>
                        </a:lnTo>
                        <a:lnTo>
                          <a:pt x="7" y="0"/>
                        </a:lnTo>
                        <a:lnTo>
                          <a:pt x="13" y="0"/>
                        </a:lnTo>
                        <a:lnTo>
                          <a:pt x="12" y="0"/>
                        </a:lnTo>
                        <a:lnTo>
                          <a:pt x="14" y="1"/>
                        </a:lnTo>
                        <a:lnTo>
                          <a:pt x="14" y="2"/>
                        </a:lnTo>
                        <a:lnTo>
                          <a:pt x="15" y="3"/>
                        </a:lnTo>
                        <a:lnTo>
                          <a:pt x="16" y="4"/>
                        </a:lnTo>
                        <a:lnTo>
                          <a:pt x="16" y="6"/>
                        </a:lnTo>
                        <a:lnTo>
                          <a:pt x="17" y="7"/>
                        </a:lnTo>
                        <a:lnTo>
                          <a:pt x="17" y="9"/>
                        </a:lnTo>
                        <a:lnTo>
                          <a:pt x="17" y="11"/>
                        </a:lnTo>
                        <a:lnTo>
                          <a:pt x="16" y="13"/>
                        </a:lnTo>
                        <a:lnTo>
                          <a:pt x="16" y="15"/>
                        </a:lnTo>
                        <a:lnTo>
                          <a:pt x="15" y="17"/>
                        </a:lnTo>
                        <a:lnTo>
                          <a:pt x="14" y="18"/>
                        </a:lnTo>
                        <a:lnTo>
                          <a:pt x="13" y="19"/>
                        </a:lnTo>
                        <a:lnTo>
                          <a:pt x="11" y="20"/>
                        </a:lnTo>
                        <a:lnTo>
                          <a:pt x="10" y="21"/>
                        </a:lnTo>
                        <a:lnTo>
                          <a:pt x="9" y="21"/>
                        </a:lnTo>
                        <a:lnTo>
                          <a:pt x="8" y="21"/>
                        </a:lnTo>
                        <a:lnTo>
                          <a:pt x="5" y="20"/>
                        </a:lnTo>
                        <a:lnTo>
                          <a:pt x="3" y="20"/>
                        </a:lnTo>
                        <a:lnTo>
                          <a:pt x="2" y="19"/>
                        </a:lnTo>
                        <a:lnTo>
                          <a:pt x="1" y="18"/>
                        </a:lnTo>
                        <a:lnTo>
                          <a:pt x="0" y="17"/>
                        </a:lnTo>
                        <a:lnTo>
                          <a:pt x="0" y="15"/>
                        </a:lnTo>
                        <a:lnTo>
                          <a:pt x="0" y="14"/>
                        </a:lnTo>
                        <a:lnTo>
                          <a:pt x="0" y="12"/>
                        </a:lnTo>
                        <a:lnTo>
                          <a:pt x="0" y="10"/>
                        </a:lnTo>
                      </a:path>
                    </a:pathLst>
                  </a:custGeom>
                  <a:solidFill>
                    <a:srgbClr val="000000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63" name="Freeform 526"/>
                  <p:cNvSpPr>
                    <a:spLocks/>
                  </p:cNvSpPr>
                  <p:nvPr/>
                </p:nvSpPr>
                <p:spPr bwMode="auto">
                  <a:xfrm>
                    <a:off x="833" y="3589"/>
                    <a:ext cx="20" cy="23"/>
                  </a:xfrm>
                  <a:custGeom>
                    <a:avLst/>
                    <a:gdLst>
                      <a:gd name="T0" fmla="*/ 6 w 19"/>
                      <a:gd name="T1" fmla="*/ 30 h 22"/>
                      <a:gd name="T2" fmla="*/ 4 w 19"/>
                      <a:gd name="T3" fmla="*/ 29 h 22"/>
                      <a:gd name="T4" fmla="*/ 3 w 19"/>
                      <a:gd name="T5" fmla="*/ 28 h 22"/>
                      <a:gd name="T6" fmla="*/ 2 w 19"/>
                      <a:gd name="T7" fmla="*/ 28 h 22"/>
                      <a:gd name="T8" fmla="*/ 1 w 19"/>
                      <a:gd name="T9" fmla="*/ 26 h 22"/>
                      <a:gd name="T10" fmla="*/ 0 w 19"/>
                      <a:gd name="T11" fmla="*/ 24 h 22"/>
                      <a:gd name="T12" fmla="*/ 0 w 19"/>
                      <a:gd name="T13" fmla="*/ 23 h 22"/>
                      <a:gd name="T14" fmla="*/ 0 w 19"/>
                      <a:gd name="T15" fmla="*/ 21 h 22"/>
                      <a:gd name="T16" fmla="*/ 0 w 19"/>
                      <a:gd name="T17" fmla="*/ 10 h 22"/>
                      <a:gd name="T18" fmla="*/ 0 w 19"/>
                      <a:gd name="T19" fmla="*/ 8 h 22"/>
                      <a:gd name="T20" fmla="*/ 1 w 19"/>
                      <a:gd name="T21" fmla="*/ 6 h 22"/>
                      <a:gd name="T22" fmla="*/ 2 w 19"/>
                      <a:gd name="T23" fmla="*/ 4 h 22"/>
                      <a:gd name="T24" fmla="*/ 3 w 19"/>
                      <a:gd name="T25" fmla="*/ 3 h 22"/>
                      <a:gd name="T26" fmla="*/ 4 w 19"/>
                      <a:gd name="T27" fmla="*/ 1 h 22"/>
                      <a:gd name="T28" fmla="*/ 5 w 19"/>
                      <a:gd name="T29" fmla="*/ 1 h 22"/>
                      <a:gd name="T30" fmla="*/ 9 w 19"/>
                      <a:gd name="T31" fmla="*/ 0 h 22"/>
                      <a:gd name="T32" fmla="*/ 19 w 19"/>
                      <a:gd name="T33" fmla="*/ 0 h 22"/>
                      <a:gd name="T34" fmla="*/ 20 w 19"/>
                      <a:gd name="T35" fmla="*/ 0 h 22"/>
                      <a:gd name="T36" fmla="*/ 22 w 19"/>
                      <a:gd name="T37" fmla="*/ 1 h 22"/>
                      <a:gd name="T38" fmla="*/ 23 w 19"/>
                      <a:gd name="T39" fmla="*/ 1 h 22"/>
                      <a:gd name="T40" fmla="*/ 23 w 19"/>
                      <a:gd name="T41" fmla="*/ 3 h 22"/>
                      <a:gd name="T42" fmla="*/ 24 w 19"/>
                      <a:gd name="T43" fmla="*/ 5 h 22"/>
                      <a:gd name="T44" fmla="*/ 27 w 19"/>
                      <a:gd name="T45" fmla="*/ 7 h 22"/>
                      <a:gd name="T46" fmla="*/ 27 w 19"/>
                      <a:gd name="T47" fmla="*/ 8 h 22"/>
                      <a:gd name="T48" fmla="*/ 27 w 19"/>
                      <a:gd name="T49" fmla="*/ 10 h 22"/>
                      <a:gd name="T50" fmla="*/ 24 w 19"/>
                      <a:gd name="T51" fmla="*/ 21 h 22"/>
                      <a:gd name="T52" fmla="*/ 24 w 19"/>
                      <a:gd name="T53" fmla="*/ 23 h 22"/>
                      <a:gd name="T54" fmla="*/ 23 w 19"/>
                      <a:gd name="T55" fmla="*/ 25 h 22"/>
                      <a:gd name="T56" fmla="*/ 22 w 19"/>
                      <a:gd name="T57" fmla="*/ 26 h 22"/>
                      <a:gd name="T58" fmla="*/ 21 w 19"/>
                      <a:gd name="T59" fmla="*/ 28 h 22"/>
                      <a:gd name="T60" fmla="*/ 19 w 19"/>
                      <a:gd name="T61" fmla="*/ 29 h 22"/>
                      <a:gd name="T62" fmla="*/ 9 w 19"/>
                      <a:gd name="T63" fmla="*/ 30 h 22"/>
                      <a:gd name="T64" fmla="*/ 6 w 19"/>
                      <a:gd name="T65" fmla="*/ 30 h 22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9"/>
                      <a:gd name="T100" fmla="*/ 0 h 22"/>
                      <a:gd name="T101" fmla="*/ 19 w 19"/>
                      <a:gd name="T102" fmla="*/ 22 h 22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9" h="22">
                        <a:moveTo>
                          <a:pt x="6" y="21"/>
                        </a:moveTo>
                        <a:lnTo>
                          <a:pt x="4" y="20"/>
                        </a:lnTo>
                        <a:lnTo>
                          <a:pt x="3" y="19"/>
                        </a:lnTo>
                        <a:lnTo>
                          <a:pt x="2" y="19"/>
                        </a:lnTo>
                        <a:lnTo>
                          <a:pt x="1" y="17"/>
                        </a:lnTo>
                        <a:lnTo>
                          <a:pt x="0" y="15"/>
                        </a:lnTo>
                        <a:lnTo>
                          <a:pt x="0" y="14"/>
                        </a:lnTo>
                        <a:lnTo>
                          <a:pt x="0" y="12"/>
                        </a:lnTo>
                        <a:lnTo>
                          <a:pt x="0" y="10"/>
                        </a:lnTo>
                        <a:lnTo>
                          <a:pt x="0" y="8"/>
                        </a:lnTo>
                        <a:lnTo>
                          <a:pt x="1" y="6"/>
                        </a:lnTo>
                        <a:lnTo>
                          <a:pt x="2" y="4"/>
                        </a:lnTo>
                        <a:lnTo>
                          <a:pt x="3" y="3"/>
                        </a:lnTo>
                        <a:lnTo>
                          <a:pt x="4" y="1"/>
                        </a:lnTo>
                        <a:lnTo>
                          <a:pt x="5" y="1"/>
                        </a:lnTo>
                        <a:lnTo>
                          <a:pt x="9" y="0"/>
                        </a:lnTo>
                        <a:lnTo>
                          <a:pt x="10" y="0"/>
                        </a:lnTo>
                        <a:lnTo>
                          <a:pt x="11" y="0"/>
                        </a:lnTo>
                        <a:lnTo>
                          <a:pt x="13" y="1"/>
                        </a:lnTo>
                        <a:lnTo>
                          <a:pt x="14" y="1"/>
                        </a:lnTo>
                        <a:lnTo>
                          <a:pt x="14" y="3"/>
                        </a:lnTo>
                        <a:lnTo>
                          <a:pt x="15" y="5"/>
                        </a:lnTo>
                        <a:lnTo>
                          <a:pt x="18" y="7"/>
                        </a:lnTo>
                        <a:lnTo>
                          <a:pt x="18" y="8"/>
                        </a:lnTo>
                        <a:lnTo>
                          <a:pt x="18" y="10"/>
                        </a:lnTo>
                        <a:lnTo>
                          <a:pt x="15" y="12"/>
                        </a:lnTo>
                        <a:lnTo>
                          <a:pt x="15" y="14"/>
                        </a:lnTo>
                        <a:lnTo>
                          <a:pt x="14" y="16"/>
                        </a:lnTo>
                        <a:lnTo>
                          <a:pt x="13" y="17"/>
                        </a:lnTo>
                        <a:lnTo>
                          <a:pt x="12" y="19"/>
                        </a:lnTo>
                        <a:lnTo>
                          <a:pt x="10" y="20"/>
                        </a:lnTo>
                        <a:lnTo>
                          <a:pt x="9" y="21"/>
                        </a:lnTo>
                        <a:lnTo>
                          <a:pt x="6" y="21"/>
                        </a:lnTo>
                      </a:path>
                    </a:pathLst>
                  </a:custGeom>
                  <a:solidFill>
                    <a:srgbClr val="000000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64" name="Freeform 527"/>
                  <p:cNvSpPr>
                    <a:spLocks/>
                  </p:cNvSpPr>
                  <p:nvPr/>
                </p:nvSpPr>
                <p:spPr bwMode="auto">
                  <a:xfrm>
                    <a:off x="834" y="3592"/>
                    <a:ext cx="19" cy="19"/>
                  </a:xfrm>
                  <a:custGeom>
                    <a:avLst/>
                    <a:gdLst>
                      <a:gd name="T0" fmla="*/ 6 w 19"/>
                      <a:gd name="T1" fmla="*/ 18 h 19"/>
                      <a:gd name="T2" fmla="*/ 4 w 19"/>
                      <a:gd name="T3" fmla="*/ 17 h 19"/>
                      <a:gd name="T4" fmla="*/ 2 w 19"/>
                      <a:gd name="T5" fmla="*/ 16 h 19"/>
                      <a:gd name="T6" fmla="*/ 2 w 19"/>
                      <a:gd name="T7" fmla="*/ 14 h 19"/>
                      <a:gd name="T8" fmla="*/ 0 w 19"/>
                      <a:gd name="T9" fmla="*/ 13 h 19"/>
                      <a:gd name="T10" fmla="*/ 0 w 19"/>
                      <a:gd name="T11" fmla="*/ 12 h 19"/>
                      <a:gd name="T12" fmla="*/ 0 w 19"/>
                      <a:gd name="T13" fmla="*/ 10 h 19"/>
                      <a:gd name="T14" fmla="*/ 0 w 19"/>
                      <a:gd name="T15" fmla="*/ 8 h 19"/>
                      <a:gd name="T16" fmla="*/ 0 w 19"/>
                      <a:gd name="T17" fmla="*/ 6 h 19"/>
                      <a:gd name="T18" fmla="*/ 2 w 19"/>
                      <a:gd name="T19" fmla="*/ 4 h 19"/>
                      <a:gd name="T20" fmla="*/ 2 w 19"/>
                      <a:gd name="T21" fmla="*/ 4 h 19"/>
                      <a:gd name="T22" fmla="*/ 4 w 19"/>
                      <a:gd name="T23" fmla="*/ 2 h 19"/>
                      <a:gd name="T24" fmla="*/ 4 w 19"/>
                      <a:gd name="T25" fmla="*/ 1 h 19"/>
                      <a:gd name="T26" fmla="*/ 6 w 19"/>
                      <a:gd name="T27" fmla="*/ 0 h 19"/>
                      <a:gd name="T28" fmla="*/ 9 w 19"/>
                      <a:gd name="T29" fmla="*/ 0 h 19"/>
                      <a:gd name="T30" fmla="*/ 11 w 19"/>
                      <a:gd name="T31" fmla="*/ 0 h 19"/>
                      <a:gd name="T32" fmla="*/ 13 w 19"/>
                      <a:gd name="T33" fmla="*/ 0 h 19"/>
                      <a:gd name="T34" fmla="*/ 15 w 19"/>
                      <a:gd name="T35" fmla="*/ 1 h 19"/>
                      <a:gd name="T36" fmla="*/ 15 w 19"/>
                      <a:gd name="T37" fmla="*/ 2 h 19"/>
                      <a:gd name="T38" fmla="*/ 18 w 19"/>
                      <a:gd name="T39" fmla="*/ 4 h 19"/>
                      <a:gd name="T40" fmla="*/ 18 w 19"/>
                      <a:gd name="T41" fmla="*/ 5 h 19"/>
                      <a:gd name="T42" fmla="*/ 18 w 19"/>
                      <a:gd name="T43" fmla="*/ 7 h 19"/>
                      <a:gd name="T44" fmla="*/ 18 w 19"/>
                      <a:gd name="T45" fmla="*/ 9 h 19"/>
                      <a:gd name="T46" fmla="*/ 18 w 19"/>
                      <a:gd name="T47" fmla="*/ 10 h 19"/>
                      <a:gd name="T48" fmla="*/ 15 w 19"/>
                      <a:gd name="T49" fmla="*/ 12 h 19"/>
                      <a:gd name="T50" fmla="*/ 15 w 19"/>
                      <a:gd name="T51" fmla="*/ 13 h 19"/>
                      <a:gd name="T52" fmla="*/ 13 w 19"/>
                      <a:gd name="T53" fmla="*/ 15 h 19"/>
                      <a:gd name="T54" fmla="*/ 13 w 19"/>
                      <a:gd name="T55" fmla="*/ 16 h 19"/>
                      <a:gd name="T56" fmla="*/ 11 w 19"/>
                      <a:gd name="T57" fmla="*/ 17 h 19"/>
                      <a:gd name="T58" fmla="*/ 9 w 19"/>
                      <a:gd name="T59" fmla="*/ 18 h 19"/>
                      <a:gd name="T60" fmla="*/ 6 w 19"/>
                      <a:gd name="T61" fmla="*/ 18 h 19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19"/>
                      <a:gd name="T94" fmla="*/ 0 h 19"/>
                      <a:gd name="T95" fmla="*/ 19 w 19"/>
                      <a:gd name="T96" fmla="*/ 19 h 19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19" h="19">
                        <a:moveTo>
                          <a:pt x="6" y="18"/>
                        </a:moveTo>
                        <a:lnTo>
                          <a:pt x="4" y="17"/>
                        </a:lnTo>
                        <a:lnTo>
                          <a:pt x="2" y="16"/>
                        </a:lnTo>
                        <a:lnTo>
                          <a:pt x="2" y="14"/>
                        </a:lnTo>
                        <a:lnTo>
                          <a:pt x="0" y="13"/>
                        </a:lnTo>
                        <a:lnTo>
                          <a:pt x="0" y="12"/>
                        </a:lnTo>
                        <a:lnTo>
                          <a:pt x="0" y="10"/>
                        </a:lnTo>
                        <a:lnTo>
                          <a:pt x="0" y="8"/>
                        </a:lnTo>
                        <a:lnTo>
                          <a:pt x="0" y="6"/>
                        </a:lnTo>
                        <a:lnTo>
                          <a:pt x="2" y="4"/>
                        </a:lnTo>
                        <a:lnTo>
                          <a:pt x="4" y="2"/>
                        </a:lnTo>
                        <a:lnTo>
                          <a:pt x="4" y="1"/>
                        </a:lnTo>
                        <a:lnTo>
                          <a:pt x="6" y="0"/>
                        </a:lnTo>
                        <a:lnTo>
                          <a:pt x="9" y="0"/>
                        </a:lnTo>
                        <a:lnTo>
                          <a:pt x="11" y="0"/>
                        </a:lnTo>
                        <a:lnTo>
                          <a:pt x="13" y="0"/>
                        </a:lnTo>
                        <a:lnTo>
                          <a:pt x="15" y="1"/>
                        </a:lnTo>
                        <a:lnTo>
                          <a:pt x="15" y="2"/>
                        </a:lnTo>
                        <a:lnTo>
                          <a:pt x="18" y="4"/>
                        </a:lnTo>
                        <a:lnTo>
                          <a:pt x="18" y="5"/>
                        </a:lnTo>
                        <a:lnTo>
                          <a:pt x="18" y="7"/>
                        </a:lnTo>
                        <a:lnTo>
                          <a:pt x="18" y="9"/>
                        </a:lnTo>
                        <a:lnTo>
                          <a:pt x="18" y="10"/>
                        </a:lnTo>
                        <a:lnTo>
                          <a:pt x="15" y="12"/>
                        </a:lnTo>
                        <a:lnTo>
                          <a:pt x="15" y="13"/>
                        </a:lnTo>
                        <a:lnTo>
                          <a:pt x="13" y="15"/>
                        </a:lnTo>
                        <a:lnTo>
                          <a:pt x="13" y="16"/>
                        </a:lnTo>
                        <a:lnTo>
                          <a:pt x="11" y="17"/>
                        </a:lnTo>
                        <a:lnTo>
                          <a:pt x="9" y="18"/>
                        </a:lnTo>
                        <a:lnTo>
                          <a:pt x="6" y="18"/>
                        </a:lnTo>
                      </a:path>
                    </a:pathLst>
                  </a:custGeom>
                  <a:solidFill>
                    <a:srgbClr val="B2B2B2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65" name="Freeform 528"/>
                  <p:cNvSpPr>
                    <a:spLocks/>
                  </p:cNvSpPr>
                  <p:nvPr/>
                </p:nvSpPr>
                <p:spPr bwMode="auto">
                  <a:xfrm>
                    <a:off x="798" y="3621"/>
                    <a:ext cx="18" cy="24"/>
                  </a:xfrm>
                  <a:custGeom>
                    <a:avLst/>
                    <a:gdLst>
                      <a:gd name="T0" fmla="*/ 0 w 18"/>
                      <a:gd name="T1" fmla="*/ 10 h 24"/>
                      <a:gd name="T2" fmla="*/ 0 w 18"/>
                      <a:gd name="T3" fmla="*/ 8 h 24"/>
                      <a:gd name="T4" fmla="*/ 0 w 18"/>
                      <a:gd name="T5" fmla="*/ 6 h 24"/>
                      <a:gd name="T6" fmla="*/ 1 w 18"/>
                      <a:gd name="T7" fmla="*/ 4 h 24"/>
                      <a:gd name="T8" fmla="*/ 2 w 18"/>
                      <a:gd name="T9" fmla="*/ 3 h 24"/>
                      <a:gd name="T10" fmla="*/ 3 w 18"/>
                      <a:gd name="T11" fmla="*/ 2 h 24"/>
                      <a:gd name="T12" fmla="*/ 4 w 18"/>
                      <a:gd name="T13" fmla="*/ 0 h 24"/>
                      <a:gd name="T14" fmla="*/ 6 w 18"/>
                      <a:gd name="T15" fmla="*/ 0 h 24"/>
                      <a:gd name="T16" fmla="*/ 7 w 18"/>
                      <a:gd name="T17" fmla="*/ 0 h 24"/>
                      <a:gd name="T18" fmla="*/ 12 w 18"/>
                      <a:gd name="T19" fmla="*/ 0 h 24"/>
                      <a:gd name="T20" fmla="*/ 12 w 18"/>
                      <a:gd name="T21" fmla="*/ 1 h 24"/>
                      <a:gd name="T22" fmla="*/ 13 w 18"/>
                      <a:gd name="T23" fmla="*/ 2 h 24"/>
                      <a:gd name="T24" fmla="*/ 14 w 18"/>
                      <a:gd name="T25" fmla="*/ 2 h 24"/>
                      <a:gd name="T26" fmla="*/ 15 w 18"/>
                      <a:gd name="T27" fmla="*/ 4 h 24"/>
                      <a:gd name="T28" fmla="*/ 16 w 18"/>
                      <a:gd name="T29" fmla="*/ 5 h 24"/>
                      <a:gd name="T30" fmla="*/ 16 w 18"/>
                      <a:gd name="T31" fmla="*/ 6 h 24"/>
                      <a:gd name="T32" fmla="*/ 17 w 18"/>
                      <a:gd name="T33" fmla="*/ 8 h 24"/>
                      <a:gd name="T34" fmla="*/ 17 w 18"/>
                      <a:gd name="T35" fmla="*/ 10 h 24"/>
                      <a:gd name="T36" fmla="*/ 17 w 18"/>
                      <a:gd name="T37" fmla="*/ 12 h 24"/>
                      <a:gd name="T38" fmla="*/ 16 w 18"/>
                      <a:gd name="T39" fmla="*/ 14 h 24"/>
                      <a:gd name="T40" fmla="*/ 16 w 18"/>
                      <a:gd name="T41" fmla="*/ 16 h 24"/>
                      <a:gd name="T42" fmla="*/ 15 w 18"/>
                      <a:gd name="T43" fmla="*/ 18 h 24"/>
                      <a:gd name="T44" fmla="*/ 14 w 18"/>
                      <a:gd name="T45" fmla="*/ 19 h 24"/>
                      <a:gd name="T46" fmla="*/ 13 w 18"/>
                      <a:gd name="T47" fmla="*/ 20 h 24"/>
                      <a:gd name="T48" fmla="*/ 11 w 18"/>
                      <a:gd name="T49" fmla="*/ 22 h 24"/>
                      <a:gd name="T50" fmla="*/ 10 w 18"/>
                      <a:gd name="T51" fmla="*/ 23 h 24"/>
                      <a:gd name="T52" fmla="*/ 9 w 18"/>
                      <a:gd name="T53" fmla="*/ 23 h 24"/>
                      <a:gd name="T54" fmla="*/ 8 w 18"/>
                      <a:gd name="T55" fmla="*/ 23 h 24"/>
                      <a:gd name="T56" fmla="*/ 5 w 18"/>
                      <a:gd name="T57" fmla="*/ 22 h 24"/>
                      <a:gd name="T58" fmla="*/ 3 w 18"/>
                      <a:gd name="T59" fmla="*/ 21 h 24"/>
                      <a:gd name="T60" fmla="*/ 2 w 18"/>
                      <a:gd name="T61" fmla="*/ 20 h 24"/>
                      <a:gd name="T62" fmla="*/ 1 w 18"/>
                      <a:gd name="T63" fmla="*/ 20 h 24"/>
                      <a:gd name="T64" fmla="*/ 0 w 18"/>
                      <a:gd name="T65" fmla="*/ 18 h 24"/>
                      <a:gd name="T66" fmla="*/ 0 w 18"/>
                      <a:gd name="T67" fmla="*/ 16 h 24"/>
                      <a:gd name="T68" fmla="*/ 0 w 18"/>
                      <a:gd name="T69" fmla="*/ 14 h 24"/>
                      <a:gd name="T70" fmla="*/ 0 w 18"/>
                      <a:gd name="T71" fmla="*/ 12 h 24"/>
                      <a:gd name="T72" fmla="*/ 0 w 18"/>
                      <a:gd name="T73" fmla="*/ 10 h 24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18"/>
                      <a:gd name="T112" fmla="*/ 0 h 24"/>
                      <a:gd name="T113" fmla="*/ 18 w 18"/>
                      <a:gd name="T114" fmla="*/ 24 h 24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18" h="24">
                        <a:moveTo>
                          <a:pt x="0" y="10"/>
                        </a:moveTo>
                        <a:lnTo>
                          <a:pt x="0" y="8"/>
                        </a:lnTo>
                        <a:lnTo>
                          <a:pt x="0" y="6"/>
                        </a:lnTo>
                        <a:lnTo>
                          <a:pt x="1" y="4"/>
                        </a:lnTo>
                        <a:lnTo>
                          <a:pt x="2" y="3"/>
                        </a:lnTo>
                        <a:lnTo>
                          <a:pt x="3" y="2"/>
                        </a:lnTo>
                        <a:lnTo>
                          <a:pt x="4" y="0"/>
                        </a:lnTo>
                        <a:lnTo>
                          <a:pt x="6" y="0"/>
                        </a:lnTo>
                        <a:lnTo>
                          <a:pt x="7" y="0"/>
                        </a:lnTo>
                        <a:lnTo>
                          <a:pt x="12" y="0"/>
                        </a:lnTo>
                        <a:lnTo>
                          <a:pt x="12" y="1"/>
                        </a:lnTo>
                        <a:lnTo>
                          <a:pt x="13" y="2"/>
                        </a:lnTo>
                        <a:lnTo>
                          <a:pt x="14" y="2"/>
                        </a:lnTo>
                        <a:lnTo>
                          <a:pt x="15" y="4"/>
                        </a:lnTo>
                        <a:lnTo>
                          <a:pt x="16" y="5"/>
                        </a:lnTo>
                        <a:lnTo>
                          <a:pt x="16" y="6"/>
                        </a:lnTo>
                        <a:lnTo>
                          <a:pt x="17" y="8"/>
                        </a:lnTo>
                        <a:lnTo>
                          <a:pt x="17" y="10"/>
                        </a:lnTo>
                        <a:lnTo>
                          <a:pt x="17" y="12"/>
                        </a:lnTo>
                        <a:lnTo>
                          <a:pt x="16" y="14"/>
                        </a:lnTo>
                        <a:lnTo>
                          <a:pt x="16" y="16"/>
                        </a:lnTo>
                        <a:lnTo>
                          <a:pt x="15" y="18"/>
                        </a:lnTo>
                        <a:lnTo>
                          <a:pt x="14" y="19"/>
                        </a:lnTo>
                        <a:lnTo>
                          <a:pt x="13" y="20"/>
                        </a:lnTo>
                        <a:lnTo>
                          <a:pt x="11" y="22"/>
                        </a:lnTo>
                        <a:lnTo>
                          <a:pt x="10" y="23"/>
                        </a:lnTo>
                        <a:lnTo>
                          <a:pt x="9" y="23"/>
                        </a:lnTo>
                        <a:lnTo>
                          <a:pt x="8" y="23"/>
                        </a:lnTo>
                        <a:lnTo>
                          <a:pt x="5" y="22"/>
                        </a:lnTo>
                        <a:lnTo>
                          <a:pt x="3" y="21"/>
                        </a:lnTo>
                        <a:lnTo>
                          <a:pt x="2" y="20"/>
                        </a:lnTo>
                        <a:lnTo>
                          <a:pt x="1" y="20"/>
                        </a:lnTo>
                        <a:lnTo>
                          <a:pt x="0" y="18"/>
                        </a:lnTo>
                        <a:lnTo>
                          <a:pt x="0" y="16"/>
                        </a:lnTo>
                        <a:lnTo>
                          <a:pt x="0" y="14"/>
                        </a:lnTo>
                        <a:lnTo>
                          <a:pt x="0" y="12"/>
                        </a:lnTo>
                        <a:lnTo>
                          <a:pt x="0" y="10"/>
                        </a:lnTo>
                      </a:path>
                    </a:pathLst>
                  </a:custGeom>
                  <a:solidFill>
                    <a:srgbClr val="000000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66" name="Freeform 529"/>
                  <p:cNvSpPr>
                    <a:spLocks/>
                  </p:cNvSpPr>
                  <p:nvPr/>
                </p:nvSpPr>
                <p:spPr bwMode="auto">
                  <a:xfrm>
                    <a:off x="801" y="3622"/>
                    <a:ext cx="20" cy="22"/>
                  </a:xfrm>
                  <a:custGeom>
                    <a:avLst/>
                    <a:gdLst>
                      <a:gd name="T0" fmla="*/ 6 w 19"/>
                      <a:gd name="T1" fmla="*/ 21 h 22"/>
                      <a:gd name="T2" fmla="*/ 4 w 19"/>
                      <a:gd name="T3" fmla="*/ 21 h 22"/>
                      <a:gd name="T4" fmla="*/ 3 w 19"/>
                      <a:gd name="T5" fmla="*/ 20 h 22"/>
                      <a:gd name="T6" fmla="*/ 2 w 19"/>
                      <a:gd name="T7" fmla="*/ 19 h 22"/>
                      <a:gd name="T8" fmla="*/ 1 w 19"/>
                      <a:gd name="T9" fmla="*/ 17 h 22"/>
                      <a:gd name="T10" fmla="*/ 0 w 19"/>
                      <a:gd name="T11" fmla="*/ 16 h 22"/>
                      <a:gd name="T12" fmla="*/ 0 w 19"/>
                      <a:gd name="T13" fmla="*/ 14 h 22"/>
                      <a:gd name="T14" fmla="*/ 0 w 19"/>
                      <a:gd name="T15" fmla="*/ 12 h 22"/>
                      <a:gd name="T16" fmla="*/ 0 w 19"/>
                      <a:gd name="T17" fmla="*/ 10 h 22"/>
                      <a:gd name="T18" fmla="*/ 0 w 19"/>
                      <a:gd name="T19" fmla="*/ 7 h 22"/>
                      <a:gd name="T20" fmla="*/ 1 w 19"/>
                      <a:gd name="T21" fmla="*/ 5 h 22"/>
                      <a:gd name="T22" fmla="*/ 2 w 19"/>
                      <a:gd name="T23" fmla="*/ 4 h 22"/>
                      <a:gd name="T24" fmla="*/ 3 w 19"/>
                      <a:gd name="T25" fmla="*/ 2 h 22"/>
                      <a:gd name="T26" fmla="*/ 4 w 19"/>
                      <a:gd name="T27" fmla="*/ 1 h 22"/>
                      <a:gd name="T28" fmla="*/ 5 w 19"/>
                      <a:gd name="T29" fmla="*/ 0 h 22"/>
                      <a:gd name="T30" fmla="*/ 6 w 19"/>
                      <a:gd name="T31" fmla="*/ 0 h 22"/>
                      <a:gd name="T32" fmla="*/ 19 w 19"/>
                      <a:gd name="T33" fmla="*/ 0 h 22"/>
                      <a:gd name="T34" fmla="*/ 20 w 19"/>
                      <a:gd name="T35" fmla="*/ 0 h 22"/>
                      <a:gd name="T36" fmla="*/ 21 w 19"/>
                      <a:gd name="T37" fmla="*/ 0 h 22"/>
                      <a:gd name="T38" fmla="*/ 23 w 19"/>
                      <a:gd name="T39" fmla="*/ 1 h 22"/>
                      <a:gd name="T40" fmla="*/ 23 w 19"/>
                      <a:gd name="T41" fmla="*/ 3 h 22"/>
                      <a:gd name="T42" fmla="*/ 24 w 19"/>
                      <a:gd name="T43" fmla="*/ 4 h 22"/>
                      <a:gd name="T44" fmla="*/ 27 w 19"/>
                      <a:gd name="T45" fmla="*/ 6 h 22"/>
                      <a:gd name="T46" fmla="*/ 27 w 19"/>
                      <a:gd name="T47" fmla="*/ 8 h 22"/>
                      <a:gd name="T48" fmla="*/ 27 w 19"/>
                      <a:gd name="T49" fmla="*/ 11 h 22"/>
                      <a:gd name="T50" fmla="*/ 24 w 19"/>
                      <a:gd name="T51" fmla="*/ 13 h 22"/>
                      <a:gd name="T52" fmla="*/ 24 w 19"/>
                      <a:gd name="T53" fmla="*/ 15 h 22"/>
                      <a:gd name="T54" fmla="*/ 23 w 19"/>
                      <a:gd name="T55" fmla="*/ 17 h 22"/>
                      <a:gd name="T56" fmla="*/ 22 w 19"/>
                      <a:gd name="T57" fmla="*/ 18 h 22"/>
                      <a:gd name="T58" fmla="*/ 21 w 19"/>
                      <a:gd name="T59" fmla="*/ 19 h 22"/>
                      <a:gd name="T60" fmla="*/ 19 w 19"/>
                      <a:gd name="T61" fmla="*/ 20 h 22"/>
                      <a:gd name="T62" fmla="*/ 9 w 19"/>
                      <a:gd name="T63" fmla="*/ 21 h 22"/>
                      <a:gd name="T64" fmla="*/ 6 w 19"/>
                      <a:gd name="T65" fmla="*/ 21 h 22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9"/>
                      <a:gd name="T100" fmla="*/ 0 h 22"/>
                      <a:gd name="T101" fmla="*/ 19 w 19"/>
                      <a:gd name="T102" fmla="*/ 22 h 22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9" h="22">
                        <a:moveTo>
                          <a:pt x="6" y="21"/>
                        </a:moveTo>
                        <a:lnTo>
                          <a:pt x="4" y="21"/>
                        </a:lnTo>
                        <a:lnTo>
                          <a:pt x="3" y="20"/>
                        </a:lnTo>
                        <a:lnTo>
                          <a:pt x="2" y="19"/>
                        </a:lnTo>
                        <a:lnTo>
                          <a:pt x="1" y="17"/>
                        </a:lnTo>
                        <a:lnTo>
                          <a:pt x="0" y="16"/>
                        </a:lnTo>
                        <a:lnTo>
                          <a:pt x="0" y="14"/>
                        </a:lnTo>
                        <a:lnTo>
                          <a:pt x="0" y="12"/>
                        </a:lnTo>
                        <a:lnTo>
                          <a:pt x="0" y="10"/>
                        </a:lnTo>
                        <a:lnTo>
                          <a:pt x="0" y="7"/>
                        </a:lnTo>
                        <a:lnTo>
                          <a:pt x="1" y="5"/>
                        </a:lnTo>
                        <a:lnTo>
                          <a:pt x="2" y="4"/>
                        </a:lnTo>
                        <a:lnTo>
                          <a:pt x="3" y="2"/>
                        </a:lnTo>
                        <a:lnTo>
                          <a:pt x="4" y="1"/>
                        </a:lnTo>
                        <a:lnTo>
                          <a:pt x="5" y="0"/>
                        </a:lnTo>
                        <a:lnTo>
                          <a:pt x="6" y="0"/>
                        </a:lnTo>
                        <a:lnTo>
                          <a:pt x="10" y="0"/>
                        </a:lnTo>
                        <a:lnTo>
                          <a:pt x="11" y="0"/>
                        </a:lnTo>
                        <a:lnTo>
                          <a:pt x="12" y="0"/>
                        </a:lnTo>
                        <a:lnTo>
                          <a:pt x="14" y="1"/>
                        </a:lnTo>
                        <a:lnTo>
                          <a:pt x="14" y="3"/>
                        </a:lnTo>
                        <a:lnTo>
                          <a:pt x="15" y="4"/>
                        </a:lnTo>
                        <a:lnTo>
                          <a:pt x="18" y="6"/>
                        </a:lnTo>
                        <a:lnTo>
                          <a:pt x="18" y="8"/>
                        </a:lnTo>
                        <a:lnTo>
                          <a:pt x="18" y="11"/>
                        </a:lnTo>
                        <a:lnTo>
                          <a:pt x="15" y="13"/>
                        </a:lnTo>
                        <a:lnTo>
                          <a:pt x="15" y="15"/>
                        </a:lnTo>
                        <a:lnTo>
                          <a:pt x="14" y="17"/>
                        </a:lnTo>
                        <a:lnTo>
                          <a:pt x="13" y="18"/>
                        </a:lnTo>
                        <a:lnTo>
                          <a:pt x="12" y="19"/>
                        </a:lnTo>
                        <a:lnTo>
                          <a:pt x="10" y="20"/>
                        </a:lnTo>
                        <a:lnTo>
                          <a:pt x="9" y="21"/>
                        </a:lnTo>
                        <a:lnTo>
                          <a:pt x="6" y="21"/>
                        </a:lnTo>
                      </a:path>
                    </a:pathLst>
                  </a:custGeom>
                  <a:solidFill>
                    <a:srgbClr val="000000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67" name="Freeform 530"/>
                  <p:cNvSpPr>
                    <a:spLocks/>
                  </p:cNvSpPr>
                  <p:nvPr/>
                </p:nvSpPr>
                <p:spPr bwMode="auto">
                  <a:xfrm>
                    <a:off x="803" y="3624"/>
                    <a:ext cx="19" cy="19"/>
                  </a:xfrm>
                  <a:custGeom>
                    <a:avLst/>
                    <a:gdLst>
                      <a:gd name="T0" fmla="*/ 6 w 19"/>
                      <a:gd name="T1" fmla="*/ 18 h 19"/>
                      <a:gd name="T2" fmla="*/ 4 w 19"/>
                      <a:gd name="T3" fmla="*/ 18 h 19"/>
                      <a:gd name="T4" fmla="*/ 4 w 19"/>
                      <a:gd name="T5" fmla="*/ 17 h 19"/>
                      <a:gd name="T6" fmla="*/ 2 w 19"/>
                      <a:gd name="T7" fmla="*/ 16 h 19"/>
                      <a:gd name="T8" fmla="*/ 2 w 19"/>
                      <a:gd name="T9" fmla="*/ 15 h 19"/>
                      <a:gd name="T10" fmla="*/ 0 w 19"/>
                      <a:gd name="T11" fmla="*/ 13 h 19"/>
                      <a:gd name="T12" fmla="*/ 0 w 19"/>
                      <a:gd name="T13" fmla="*/ 12 h 19"/>
                      <a:gd name="T14" fmla="*/ 0 w 19"/>
                      <a:gd name="T15" fmla="*/ 10 h 19"/>
                      <a:gd name="T16" fmla="*/ 0 w 19"/>
                      <a:gd name="T17" fmla="*/ 9 h 19"/>
                      <a:gd name="T18" fmla="*/ 0 w 19"/>
                      <a:gd name="T19" fmla="*/ 7 h 19"/>
                      <a:gd name="T20" fmla="*/ 0 w 19"/>
                      <a:gd name="T21" fmla="*/ 5 h 19"/>
                      <a:gd name="T22" fmla="*/ 2 w 19"/>
                      <a:gd name="T23" fmla="*/ 4 h 19"/>
                      <a:gd name="T24" fmla="*/ 4 w 19"/>
                      <a:gd name="T25" fmla="*/ 2 h 19"/>
                      <a:gd name="T26" fmla="*/ 4 w 19"/>
                      <a:gd name="T27" fmla="*/ 1 h 19"/>
                      <a:gd name="T28" fmla="*/ 6 w 19"/>
                      <a:gd name="T29" fmla="*/ 0 h 19"/>
                      <a:gd name="T30" fmla="*/ 9 w 19"/>
                      <a:gd name="T31" fmla="*/ 0 h 19"/>
                      <a:gd name="T32" fmla="*/ 9 w 19"/>
                      <a:gd name="T33" fmla="*/ 0 h 19"/>
                      <a:gd name="T34" fmla="*/ 11 w 19"/>
                      <a:gd name="T35" fmla="*/ 0 h 19"/>
                      <a:gd name="T36" fmla="*/ 13 w 19"/>
                      <a:gd name="T37" fmla="*/ 1 h 19"/>
                      <a:gd name="T38" fmla="*/ 15 w 19"/>
                      <a:gd name="T39" fmla="*/ 2 h 19"/>
                      <a:gd name="T40" fmla="*/ 15 w 19"/>
                      <a:gd name="T41" fmla="*/ 3 h 19"/>
                      <a:gd name="T42" fmla="*/ 15 w 19"/>
                      <a:gd name="T43" fmla="*/ 4 h 19"/>
                      <a:gd name="T44" fmla="*/ 18 w 19"/>
                      <a:gd name="T45" fmla="*/ 5 h 19"/>
                      <a:gd name="T46" fmla="*/ 18 w 19"/>
                      <a:gd name="T47" fmla="*/ 7 h 19"/>
                      <a:gd name="T48" fmla="*/ 18 w 19"/>
                      <a:gd name="T49" fmla="*/ 9 h 19"/>
                      <a:gd name="T50" fmla="*/ 18 w 19"/>
                      <a:gd name="T51" fmla="*/ 11 h 19"/>
                      <a:gd name="T52" fmla="*/ 15 w 19"/>
                      <a:gd name="T53" fmla="*/ 13 h 19"/>
                      <a:gd name="T54" fmla="*/ 15 w 19"/>
                      <a:gd name="T55" fmla="*/ 14 h 19"/>
                      <a:gd name="T56" fmla="*/ 13 w 19"/>
                      <a:gd name="T57" fmla="*/ 15 h 19"/>
                      <a:gd name="T58" fmla="*/ 11 w 19"/>
                      <a:gd name="T59" fmla="*/ 17 h 19"/>
                      <a:gd name="T60" fmla="*/ 9 w 19"/>
                      <a:gd name="T61" fmla="*/ 18 h 19"/>
                      <a:gd name="T62" fmla="*/ 6 w 19"/>
                      <a:gd name="T63" fmla="*/ 18 h 1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9"/>
                      <a:gd name="T97" fmla="*/ 0 h 19"/>
                      <a:gd name="T98" fmla="*/ 19 w 19"/>
                      <a:gd name="T99" fmla="*/ 19 h 1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9" h="19">
                        <a:moveTo>
                          <a:pt x="6" y="18"/>
                        </a:moveTo>
                        <a:lnTo>
                          <a:pt x="4" y="18"/>
                        </a:lnTo>
                        <a:lnTo>
                          <a:pt x="4" y="17"/>
                        </a:lnTo>
                        <a:lnTo>
                          <a:pt x="2" y="16"/>
                        </a:lnTo>
                        <a:lnTo>
                          <a:pt x="2" y="15"/>
                        </a:lnTo>
                        <a:lnTo>
                          <a:pt x="0" y="13"/>
                        </a:lnTo>
                        <a:lnTo>
                          <a:pt x="0" y="12"/>
                        </a:lnTo>
                        <a:lnTo>
                          <a:pt x="0" y="10"/>
                        </a:lnTo>
                        <a:lnTo>
                          <a:pt x="0" y="9"/>
                        </a:lnTo>
                        <a:lnTo>
                          <a:pt x="0" y="7"/>
                        </a:lnTo>
                        <a:lnTo>
                          <a:pt x="0" y="5"/>
                        </a:lnTo>
                        <a:lnTo>
                          <a:pt x="2" y="4"/>
                        </a:lnTo>
                        <a:lnTo>
                          <a:pt x="4" y="2"/>
                        </a:lnTo>
                        <a:lnTo>
                          <a:pt x="4" y="1"/>
                        </a:lnTo>
                        <a:lnTo>
                          <a:pt x="6" y="0"/>
                        </a:lnTo>
                        <a:lnTo>
                          <a:pt x="9" y="0"/>
                        </a:lnTo>
                        <a:lnTo>
                          <a:pt x="11" y="0"/>
                        </a:lnTo>
                        <a:lnTo>
                          <a:pt x="13" y="1"/>
                        </a:lnTo>
                        <a:lnTo>
                          <a:pt x="15" y="2"/>
                        </a:lnTo>
                        <a:lnTo>
                          <a:pt x="15" y="3"/>
                        </a:lnTo>
                        <a:lnTo>
                          <a:pt x="15" y="4"/>
                        </a:lnTo>
                        <a:lnTo>
                          <a:pt x="18" y="5"/>
                        </a:lnTo>
                        <a:lnTo>
                          <a:pt x="18" y="7"/>
                        </a:lnTo>
                        <a:lnTo>
                          <a:pt x="18" y="9"/>
                        </a:lnTo>
                        <a:lnTo>
                          <a:pt x="18" y="11"/>
                        </a:lnTo>
                        <a:lnTo>
                          <a:pt x="15" y="13"/>
                        </a:lnTo>
                        <a:lnTo>
                          <a:pt x="15" y="14"/>
                        </a:lnTo>
                        <a:lnTo>
                          <a:pt x="13" y="15"/>
                        </a:lnTo>
                        <a:lnTo>
                          <a:pt x="11" y="17"/>
                        </a:lnTo>
                        <a:lnTo>
                          <a:pt x="9" y="18"/>
                        </a:lnTo>
                        <a:lnTo>
                          <a:pt x="6" y="18"/>
                        </a:lnTo>
                      </a:path>
                    </a:pathLst>
                  </a:custGeom>
                  <a:solidFill>
                    <a:srgbClr val="B2B2B2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68" name="Freeform 531"/>
                  <p:cNvSpPr>
                    <a:spLocks/>
                  </p:cNvSpPr>
                  <p:nvPr/>
                </p:nvSpPr>
                <p:spPr bwMode="auto">
                  <a:xfrm>
                    <a:off x="756" y="3583"/>
                    <a:ext cx="41" cy="53"/>
                  </a:xfrm>
                  <a:custGeom>
                    <a:avLst/>
                    <a:gdLst>
                      <a:gd name="T0" fmla="*/ 0 w 40"/>
                      <a:gd name="T1" fmla="*/ 0 h 53"/>
                      <a:gd name="T2" fmla="*/ 0 w 40"/>
                      <a:gd name="T3" fmla="*/ 43 h 53"/>
                      <a:gd name="T4" fmla="*/ 48 w 40"/>
                      <a:gd name="T5" fmla="*/ 52 h 53"/>
                      <a:gd name="T6" fmla="*/ 48 w 40"/>
                      <a:gd name="T7" fmla="*/ 7 h 53"/>
                      <a:gd name="T8" fmla="*/ 0 w 40"/>
                      <a:gd name="T9" fmla="*/ 0 h 5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0"/>
                      <a:gd name="T16" fmla="*/ 0 h 53"/>
                      <a:gd name="T17" fmla="*/ 40 w 40"/>
                      <a:gd name="T18" fmla="*/ 53 h 5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0" h="53">
                        <a:moveTo>
                          <a:pt x="0" y="0"/>
                        </a:moveTo>
                        <a:lnTo>
                          <a:pt x="0" y="43"/>
                        </a:lnTo>
                        <a:lnTo>
                          <a:pt x="39" y="52"/>
                        </a:lnTo>
                        <a:lnTo>
                          <a:pt x="39" y="7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63CB63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69" name="Freeform 532"/>
                  <p:cNvSpPr>
                    <a:spLocks/>
                  </p:cNvSpPr>
                  <p:nvPr/>
                </p:nvSpPr>
                <p:spPr bwMode="auto">
                  <a:xfrm>
                    <a:off x="795" y="3547"/>
                    <a:ext cx="50" cy="90"/>
                  </a:xfrm>
                  <a:custGeom>
                    <a:avLst/>
                    <a:gdLst>
                      <a:gd name="T0" fmla="*/ 0 w 49"/>
                      <a:gd name="T1" fmla="*/ 97 h 89"/>
                      <a:gd name="T2" fmla="*/ 0 w 49"/>
                      <a:gd name="T3" fmla="*/ 43 h 89"/>
                      <a:gd name="T4" fmla="*/ 57 w 49"/>
                      <a:gd name="T5" fmla="*/ 0 h 89"/>
                      <a:gd name="T6" fmla="*/ 57 w 49"/>
                      <a:gd name="T7" fmla="*/ 40 h 89"/>
                      <a:gd name="T8" fmla="*/ 0 w 49"/>
                      <a:gd name="T9" fmla="*/ 97 h 8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9"/>
                      <a:gd name="T16" fmla="*/ 0 h 89"/>
                      <a:gd name="T17" fmla="*/ 49 w 49"/>
                      <a:gd name="T18" fmla="*/ 89 h 8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9" h="89">
                        <a:moveTo>
                          <a:pt x="0" y="88"/>
                        </a:moveTo>
                        <a:lnTo>
                          <a:pt x="0" y="43"/>
                        </a:lnTo>
                        <a:lnTo>
                          <a:pt x="48" y="0"/>
                        </a:lnTo>
                        <a:lnTo>
                          <a:pt x="48" y="40"/>
                        </a:lnTo>
                        <a:lnTo>
                          <a:pt x="0" y="88"/>
                        </a:lnTo>
                      </a:path>
                    </a:pathLst>
                  </a:custGeom>
                  <a:solidFill>
                    <a:srgbClr val="339933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70" name="Freeform 533"/>
                  <p:cNvSpPr>
                    <a:spLocks/>
                  </p:cNvSpPr>
                  <p:nvPr/>
                </p:nvSpPr>
                <p:spPr bwMode="auto">
                  <a:xfrm>
                    <a:off x="757" y="3540"/>
                    <a:ext cx="87" cy="51"/>
                  </a:xfrm>
                  <a:custGeom>
                    <a:avLst/>
                    <a:gdLst>
                      <a:gd name="T0" fmla="*/ 38 w 87"/>
                      <a:gd name="T1" fmla="*/ 50 h 51"/>
                      <a:gd name="T2" fmla="*/ 86 w 87"/>
                      <a:gd name="T3" fmla="*/ 6 h 51"/>
                      <a:gd name="T4" fmla="*/ 49 w 87"/>
                      <a:gd name="T5" fmla="*/ 0 h 51"/>
                      <a:gd name="T6" fmla="*/ 0 w 87"/>
                      <a:gd name="T7" fmla="*/ 42 h 51"/>
                      <a:gd name="T8" fmla="*/ 38 w 87"/>
                      <a:gd name="T9" fmla="*/ 50 h 5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7"/>
                      <a:gd name="T16" fmla="*/ 0 h 51"/>
                      <a:gd name="T17" fmla="*/ 87 w 87"/>
                      <a:gd name="T18" fmla="*/ 51 h 5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7" h="51">
                        <a:moveTo>
                          <a:pt x="38" y="50"/>
                        </a:moveTo>
                        <a:lnTo>
                          <a:pt x="86" y="6"/>
                        </a:lnTo>
                        <a:lnTo>
                          <a:pt x="49" y="0"/>
                        </a:lnTo>
                        <a:lnTo>
                          <a:pt x="0" y="42"/>
                        </a:lnTo>
                        <a:lnTo>
                          <a:pt x="38" y="50"/>
                        </a:lnTo>
                      </a:path>
                    </a:pathLst>
                  </a:custGeom>
                  <a:solidFill>
                    <a:srgbClr val="92DB92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71" name="Freeform 534"/>
                  <p:cNvSpPr>
                    <a:spLocks/>
                  </p:cNvSpPr>
                  <p:nvPr/>
                </p:nvSpPr>
                <p:spPr bwMode="auto">
                  <a:xfrm>
                    <a:off x="774" y="3644"/>
                    <a:ext cx="18" cy="23"/>
                  </a:xfrm>
                  <a:custGeom>
                    <a:avLst/>
                    <a:gdLst>
                      <a:gd name="T0" fmla="*/ 0 w 18"/>
                      <a:gd name="T1" fmla="*/ 10 h 23"/>
                      <a:gd name="T2" fmla="*/ 0 w 18"/>
                      <a:gd name="T3" fmla="*/ 8 h 23"/>
                      <a:gd name="T4" fmla="*/ 0 w 18"/>
                      <a:gd name="T5" fmla="*/ 6 h 23"/>
                      <a:gd name="T6" fmla="*/ 1 w 18"/>
                      <a:gd name="T7" fmla="*/ 4 h 23"/>
                      <a:gd name="T8" fmla="*/ 2 w 18"/>
                      <a:gd name="T9" fmla="*/ 3 h 23"/>
                      <a:gd name="T10" fmla="*/ 3 w 18"/>
                      <a:gd name="T11" fmla="*/ 1 h 23"/>
                      <a:gd name="T12" fmla="*/ 4 w 18"/>
                      <a:gd name="T13" fmla="*/ 0 h 23"/>
                      <a:gd name="T14" fmla="*/ 6 w 18"/>
                      <a:gd name="T15" fmla="*/ 0 h 23"/>
                      <a:gd name="T16" fmla="*/ 7 w 18"/>
                      <a:gd name="T17" fmla="*/ 0 h 23"/>
                      <a:gd name="T18" fmla="*/ 13 w 18"/>
                      <a:gd name="T19" fmla="*/ 0 h 23"/>
                      <a:gd name="T20" fmla="*/ 13 w 18"/>
                      <a:gd name="T21" fmla="*/ 1 h 23"/>
                      <a:gd name="T22" fmla="*/ 14 w 18"/>
                      <a:gd name="T23" fmla="*/ 1 h 23"/>
                      <a:gd name="T24" fmla="*/ 15 w 18"/>
                      <a:gd name="T25" fmla="*/ 2 h 23"/>
                      <a:gd name="T26" fmla="*/ 15 w 18"/>
                      <a:gd name="T27" fmla="*/ 3 h 23"/>
                      <a:gd name="T28" fmla="*/ 16 w 18"/>
                      <a:gd name="T29" fmla="*/ 5 h 23"/>
                      <a:gd name="T30" fmla="*/ 17 w 18"/>
                      <a:gd name="T31" fmla="*/ 6 h 23"/>
                      <a:gd name="T32" fmla="*/ 17 w 18"/>
                      <a:gd name="T33" fmla="*/ 7 h 23"/>
                      <a:gd name="T34" fmla="*/ 17 w 18"/>
                      <a:gd name="T35" fmla="*/ 9 h 23"/>
                      <a:gd name="T36" fmla="*/ 17 w 18"/>
                      <a:gd name="T37" fmla="*/ 11 h 23"/>
                      <a:gd name="T38" fmla="*/ 17 w 18"/>
                      <a:gd name="T39" fmla="*/ 13 h 23"/>
                      <a:gd name="T40" fmla="*/ 16 w 18"/>
                      <a:gd name="T41" fmla="*/ 15 h 23"/>
                      <a:gd name="T42" fmla="*/ 15 w 18"/>
                      <a:gd name="T43" fmla="*/ 17 h 23"/>
                      <a:gd name="T44" fmla="*/ 14 w 18"/>
                      <a:gd name="T45" fmla="*/ 18 h 23"/>
                      <a:gd name="T46" fmla="*/ 13 w 18"/>
                      <a:gd name="T47" fmla="*/ 20 h 23"/>
                      <a:gd name="T48" fmla="*/ 12 w 18"/>
                      <a:gd name="T49" fmla="*/ 21 h 23"/>
                      <a:gd name="T50" fmla="*/ 10 w 18"/>
                      <a:gd name="T51" fmla="*/ 21 h 23"/>
                      <a:gd name="T52" fmla="*/ 9 w 18"/>
                      <a:gd name="T53" fmla="*/ 22 h 23"/>
                      <a:gd name="T54" fmla="*/ 8 w 18"/>
                      <a:gd name="T55" fmla="*/ 22 h 23"/>
                      <a:gd name="T56" fmla="*/ 5 w 18"/>
                      <a:gd name="T57" fmla="*/ 21 h 23"/>
                      <a:gd name="T58" fmla="*/ 4 w 18"/>
                      <a:gd name="T59" fmla="*/ 20 h 23"/>
                      <a:gd name="T60" fmla="*/ 2 w 18"/>
                      <a:gd name="T61" fmla="*/ 20 h 23"/>
                      <a:gd name="T62" fmla="*/ 1 w 18"/>
                      <a:gd name="T63" fmla="*/ 19 h 23"/>
                      <a:gd name="T64" fmla="*/ 0 w 18"/>
                      <a:gd name="T65" fmla="*/ 18 h 23"/>
                      <a:gd name="T66" fmla="*/ 0 w 18"/>
                      <a:gd name="T67" fmla="*/ 16 h 23"/>
                      <a:gd name="T68" fmla="*/ 0 w 18"/>
                      <a:gd name="T69" fmla="*/ 14 h 23"/>
                      <a:gd name="T70" fmla="*/ 0 w 18"/>
                      <a:gd name="T71" fmla="*/ 12 h 23"/>
                      <a:gd name="T72" fmla="*/ 0 w 18"/>
                      <a:gd name="T73" fmla="*/ 10 h 23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18"/>
                      <a:gd name="T112" fmla="*/ 0 h 23"/>
                      <a:gd name="T113" fmla="*/ 18 w 18"/>
                      <a:gd name="T114" fmla="*/ 23 h 23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18" h="23">
                        <a:moveTo>
                          <a:pt x="0" y="10"/>
                        </a:moveTo>
                        <a:lnTo>
                          <a:pt x="0" y="8"/>
                        </a:lnTo>
                        <a:lnTo>
                          <a:pt x="0" y="6"/>
                        </a:lnTo>
                        <a:lnTo>
                          <a:pt x="1" y="4"/>
                        </a:lnTo>
                        <a:lnTo>
                          <a:pt x="2" y="3"/>
                        </a:lnTo>
                        <a:lnTo>
                          <a:pt x="3" y="1"/>
                        </a:lnTo>
                        <a:lnTo>
                          <a:pt x="4" y="0"/>
                        </a:lnTo>
                        <a:lnTo>
                          <a:pt x="6" y="0"/>
                        </a:lnTo>
                        <a:lnTo>
                          <a:pt x="7" y="0"/>
                        </a:lnTo>
                        <a:lnTo>
                          <a:pt x="13" y="0"/>
                        </a:lnTo>
                        <a:lnTo>
                          <a:pt x="13" y="1"/>
                        </a:lnTo>
                        <a:lnTo>
                          <a:pt x="14" y="1"/>
                        </a:lnTo>
                        <a:lnTo>
                          <a:pt x="15" y="2"/>
                        </a:lnTo>
                        <a:lnTo>
                          <a:pt x="15" y="3"/>
                        </a:lnTo>
                        <a:lnTo>
                          <a:pt x="16" y="5"/>
                        </a:lnTo>
                        <a:lnTo>
                          <a:pt x="17" y="6"/>
                        </a:lnTo>
                        <a:lnTo>
                          <a:pt x="17" y="7"/>
                        </a:lnTo>
                        <a:lnTo>
                          <a:pt x="17" y="9"/>
                        </a:lnTo>
                        <a:lnTo>
                          <a:pt x="17" y="11"/>
                        </a:lnTo>
                        <a:lnTo>
                          <a:pt x="17" y="13"/>
                        </a:lnTo>
                        <a:lnTo>
                          <a:pt x="16" y="15"/>
                        </a:lnTo>
                        <a:lnTo>
                          <a:pt x="15" y="17"/>
                        </a:lnTo>
                        <a:lnTo>
                          <a:pt x="14" y="18"/>
                        </a:lnTo>
                        <a:lnTo>
                          <a:pt x="13" y="20"/>
                        </a:lnTo>
                        <a:lnTo>
                          <a:pt x="12" y="21"/>
                        </a:lnTo>
                        <a:lnTo>
                          <a:pt x="10" y="21"/>
                        </a:lnTo>
                        <a:lnTo>
                          <a:pt x="9" y="22"/>
                        </a:lnTo>
                        <a:lnTo>
                          <a:pt x="8" y="22"/>
                        </a:lnTo>
                        <a:lnTo>
                          <a:pt x="5" y="21"/>
                        </a:lnTo>
                        <a:lnTo>
                          <a:pt x="4" y="20"/>
                        </a:lnTo>
                        <a:lnTo>
                          <a:pt x="2" y="20"/>
                        </a:lnTo>
                        <a:lnTo>
                          <a:pt x="1" y="19"/>
                        </a:lnTo>
                        <a:lnTo>
                          <a:pt x="0" y="18"/>
                        </a:lnTo>
                        <a:lnTo>
                          <a:pt x="0" y="16"/>
                        </a:lnTo>
                        <a:lnTo>
                          <a:pt x="0" y="14"/>
                        </a:lnTo>
                        <a:lnTo>
                          <a:pt x="0" y="12"/>
                        </a:lnTo>
                        <a:lnTo>
                          <a:pt x="0" y="10"/>
                        </a:lnTo>
                      </a:path>
                    </a:pathLst>
                  </a:custGeom>
                  <a:solidFill>
                    <a:srgbClr val="000000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72" name="Freeform 535"/>
                  <p:cNvSpPr>
                    <a:spLocks/>
                  </p:cNvSpPr>
                  <p:nvPr/>
                </p:nvSpPr>
                <p:spPr bwMode="auto">
                  <a:xfrm>
                    <a:off x="768" y="3637"/>
                    <a:ext cx="25" cy="28"/>
                  </a:xfrm>
                  <a:custGeom>
                    <a:avLst/>
                    <a:gdLst>
                      <a:gd name="T0" fmla="*/ 0 w 25"/>
                      <a:gd name="T1" fmla="*/ 27 h 28"/>
                      <a:gd name="T2" fmla="*/ 24 w 25"/>
                      <a:gd name="T3" fmla="*/ 5 h 28"/>
                      <a:gd name="T4" fmla="*/ 24 w 25"/>
                      <a:gd name="T5" fmla="*/ 4 h 28"/>
                      <a:gd name="T6" fmla="*/ 24 w 25"/>
                      <a:gd name="T7" fmla="*/ 3 h 28"/>
                      <a:gd name="T8" fmla="*/ 24 w 25"/>
                      <a:gd name="T9" fmla="*/ 3 h 28"/>
                      <a:gd name="T10" fmla="*/ 24 w 25"/>
                      <a:gd name="T11" fmla="*/ 1 h 28"/>
                      <a:gd name="T12" fmla="*/ 24 w 25"/>
                      <a:gd name="T13" fmla="*/ 1 h 28"/>
                      <a:gd name="T14" fmla="*/ 23 w 25"/>
                      <a:gd name="T15" fmla="*/ 0 h 28"/>
                      <a:gd name="T16" fmla="*/ 22 w 25"/>
                      <a:gd name="T17" fmla="*/ 0 h 28"/>
                      <a:gd name="T18" fmla="*/ 22 w 25"/>
                      <a:gd name="T19" fmla="*/ 0 h 28"/>
                      <a:gd name="T20" fmla="*/ 20 w 25"/>
                      <a:gd name="T21" fmla="*/ 1 h 28"/>
                      <a:gd name="T22" fmla="*/ 18 w 25"/>
                      <a:gd name="T23" fmla="*/ 4 h 28"/>
                      <a:gd name="T24" fmla="*/ 14 w 25"/>
                      <a:gd name="T25" fmla="*/ 8 h 28"/>
                      <a:gd name="T26" fmla="*/ 10 w 25"/>
                      <a:gd name="T27" fmla="*/ 12 h 28"/>
                      <a:gd name="T28" fmla="*/ 6 w 25"/>
                      <a:gd name="T29" fmla="*/ 16 h 28"/>
                      <a:gd name="T30" fmla="*/ 4 w 25"/>
                      <a:gd name="T31" fmla="*/ 19 h 28"/>
                      <a:gd name="T32" fmla="*/ 1 w 25"/>
                      <a:gd name="T33" fmla="*/ 21 h 28"/>
                      <a:gd name="T34" fmla="*/ 0 w 25"/>
                      <a:gd name="T35" fmla="*/ 22 h 28"/>
                      <a:gd name="T36" fmla="*/ 0 w 25"/>
                      <a:gd name="T37" fmla="*/ 27 h 28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25"/>
                      <a:gd name="T58" fmla="*/ 0 h 28"/>
                      <a:gd name="T59" fmla="*/ 25 w 25"/>
                      <a:gd name="T60" fmla="*/ 28 h 28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25" h="28">
                        <a:moveTo>
                          <a:pt x="0" y="27"/>
                        </a:moveTo>
                        <a:lnTo>
                          <a:pt x="24" y="5"/>
                        </a:lnTo>
                        <a:lnTo>
                          <a:pt x="24" y="4"/>
                        </a:lnTo>
                        <a:lnTo>
                          <a:pt x="24" y="3"/>
                        </a:lnTo>
                        <a:lnTo>
                          <a:pt x="24" y="1"/>
                        </a:lnTo>
                        <a:lnTo>
                          <a:pt x="23" y="0"/>
                        </a:lnTo>
                        <a:lnTo>
                          <a:pt x="22" y="0"/>
                        </a:lnTo>
                        <a:lnTo>
                          <a:pt x="20" y="1"/>
                        </a:lnTo>
                        <a:lnTo>
                          <a:pt x="18" y="4"/>
                        </a:lnTo>
                        <a:lnTo>
                          <a:pt x="14" y="8"/>
                        </a:lnTo>
                        <a:lnTo>
                          <a:pt x="10" y="12"/>
                        </a:lnTo>
                        <a:lnTo>
                          <a:pt x="6" y="16"/>
                        </a:lnTo>
                        <a:lnTo>
                          <a:pt x="4" y="19"/>
                        </a:lnTo>
                        <a:lnTo>
                          <a:pt x="1" y="21"/>
                        </a:lnTo>
                        <a:lnTo>
                          <a:pt x="0" y="22"/>
                        </a:lnTo>
                        <a:lnTo>
                          <a:pt x="0" y="27"/>
                        </a:lnTo>
                      </a:path>
                    </a:pathLst>
                  </a:custGeom>
                  <a:solidFill>
                    <a:srgbClr val="4C4C4C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73" name="Freeform 536"/>
                  <p:cNvSpPr>
                    <a:spLocks/>
                  </p:cNvSpPr>
                  <p:nvPr/>
                </p:nvSpPr>
                <p:spPr bwMode="auto">
                  <a:xfrm>
                    <a:off x="725" y="3617"/>
                    <a:ext cx="57" cy="45"/>
                  </a:xfrm>
                  <a:custGeom>
                    <a:avLst/>
                    <a:gdLst>
                      <a:gd name="T0" fmla="*/ 0 w 57"/>
                      <a:gd name="T1" fmla="*/ 32 h 45"/>
                      <a:gd name="T2" fmla="*/ 0 w 57"/>
                      <a:gd name="T3" fmla="*/ 31 h 45"/>
                      <a:gd name="T4" fmla="*/ 0 w 57"/>
                      <a:gd name="T5" fmla="*/ 30 h 45"/>
                      <a:gd name="T6" fmla="*/ 0 w 57"/>
                      <a:gd name="T7" fmla="*/ 28 h 45"/>
                      <a:gd name="T8" fmla="*/ 0 w 57"/>
                      <a:gd name="T9" fmla="*/ 26 h 45"/>
                      <a:gd name="T10" fmla="*/ 0 w 57"/>
                      <a:gd name="T11" fmla="*/ 25 h 45"/>
                      <a:gd name="T12" fmla="*/ 0 w 57"/>
                      <a:gd name="T13" fmla="*/ 24 h 45"/>
                      <a:gd name="T14" fmla="*/ 1 w 57"/>
                      <a:gd name="T15" fmla="*/ 22 h 45"/>
                      <a:gd name="T16" fmla="*/ 2 w 57"/>
                      <a:gd name="T17" fmla="*/ 21 h 45"/>
                      <a:gd name="T18" fmla="*/ 4 w 57"/>
                      <a:gd name="T19" fmla="*/ 20 h 45"/>
                      <a:gd name="T20" fmla="*/ 6 w 57"/>
                      <a:gd name="T21" fmla="*/ 18 h 45"/>
                      <a:gd name="T22" fmla="*/ 9 w 57"/>
                      <a:gd name="T23" fmla="*/ 16 h 45"/>
                      <a:gd name="T24" fmla="*/ 12 w 57"/>
                      <a:gd name="T25" fmla="*/ 14 h 45"/>
                      <a:gd name="T26" fmla="*/ 14 w 57"/>
                      <a:gd name="T27" fmla="*/ 12 h 45"/>
                      <a:gd name="T28" fmla="*/ 15 w 57"/>
                      <a:gd name="T29" fmla="*/ 11 h 45"/>
                      <a:gd name="T30" fmla="*/ 16 w 57"/>
                      <a:gd name="T31" fmla="*/ 11 h 45"/>
                      <a:gd name="T32" fmla="*/ 18 w 57"/>
                      <a:gd name="T33" fmla="*/ 0 h 45"/>
                      <a:gd name="T34" fmla="*/ 56 w 57"/>
                      <a:gd name="T35" fmla="*/ 6 h 45"/>
                      <a:gd name="T36" fmla="*/ 54 w 57"/>
                      <a:gd name="T37" fmla="*/ 20 h 45"/>
                      <a:gd name="T38" fmla="*/ 52 w 57"/>
                      <a:gd name="T39" fmla="*/ 34 h 45"/>
                      <a:gd name="T40" fmla="*/ 44 w 57"/>
                      <a:gd name="T41" fmla="*/ 44 h 45"/>
                      <a:gd name="T42" fmla="*/ 0 w 57"/>
                      <a:gd name="T43" fmla="*/ 32 h 45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57"/>
                      <a:gd name="T67" fmla="*/ 0 h 45"/>
                      <a:gd name="T68" fmla="*/ 57 w 57"/>
                      <a:gd name="T69" fmla="*/ 45 h 45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57" h="45">
                        <a:moveTo>
                          <a:pt x="0" y="32"/>
                        </a:moveTo>
                        <a:lnTo>
                          <a:pt x="0" y="31"/>
                        </a:lnTo>
                        <a:lnTo>
                          <a:pt x="0" y="30"/>
                        </a:lnTo>
                        <a:lnTo>
                          <a:pt x="0" y="28"/>
                        </a:lnTo>
                        <a:lnTo>
                          <a:pt x="0" y="26"/>
                        </a:lnTo>
                        <a:lnTo>
                          <a:pt x="0" y="25"/>
                        </a:lnTo>
                        <a:lnTo>
                          <a:pt x="0" y="24"/>
                        </a:lnTo>
                        <a:lnTo>
                          <a:pt x="1" y="22"/>
                        </a:lnTo>
                        <a:lnTo>
                          <a:pt x="2" y="21"/>
                        </a:lnTo>
                        <a:lnTo>
                          <a:pt x="4" y="20"/>
                        </a:lnTo>
                        <a:lnTo>
                          <a:pt x="6" y="18"/>
                        </a:lnTo>
                        <a:lnTo>
                          <a:pt x="9" y="16"/>
                        </a:lnTo>
                        <a:lnTo>
                          <a:pt x="12" y="14"/>
                        </a:lnTo>
                        <a:lnTo>
                          <a:pt x="14" y="12"/>
                        </a:lnTo>
                        <a:lnTo>
                          <a:pt x="15" y="11"/>
                        </a:lnTo>
                        <a:lnTo>
                          <a:pt x="16" y="11"/>
                        </a:lnTo>
                        <a:lnTo>
                          <a:pt x="18" y="0"/>
                        </a:lnTo>
                        <a:lnTo>
                          <a:pt x="56" y="6"/>
                        </a:lnTo>
                        <a:lnTo>
                          <a:pt x="54" y="20"/>
                        </a:lnTo>
                        <a:lnTo>
                          <a:pt x="52" y="34"/>
                        </a:lnTo>
                        <a:lnTo>
                          <a:pt x="44" y="44"/>
                        </a:lnTo>
                        <a:lnTo>
                          <a:pt x="0" y="32"/>
                        </a:lnTo>
                      </a:path>
                    </a:pathLst>
                  </a:custGeom>
                  <a:solidFill>
                    <a:srgbClr val="FFCB3F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74" name="Freeform 537"/>
                  <p:cNvSpPr>
                    <a:spLocks/>
                  </p:cNvSpPr>
                  <p:nvPr/>
                </p:nvSpPr>
                <p:spPr bwMode="auto">
                  <a:xfrm>
                    <a:off x="725" y="3642"/>
                    <a:ext cx="43" cy="19"/>
                  </a:xfrm>
                  <a:custGeom>
                    <a:avLst/>
                    <a:gdLst>
                      <a:gd name="T0" fmla="*/ 0 w 43"/>
                      <a:gd name="T1" fmla="*/ 0 h 19"/>
                      <a:gd name="T2" fmla="*/ 0 w 43"/>
                      <a:gd name="T3" fmla="*/ 7 h 19"/>
                      <a:gd name="T4" fmla="*/ 42 w 43"/>
                      <a:gd name="T5" fmla="*/ 18 h 19"/>
                      <a:gd name="T6" fmla="*/ 42 w 43"/>
                      <a:gd name="T7" fmla="*/ 10 h 19"/>
                      <a:gd name="T8" fmla="*/ 0 w 43"/>
                      <a:gd name="T9" fmla="*/ 0 h 1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3"/>
                      <a:gd name="T16" fmla="*/ 0 h 19"/>
                      <a:gd name="T17" fmla="*/ 43 w 43"/>
                      <a:gd name="T18" fmla="*/ 19 h 1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3" h="19">
                        <a:moveTo>
                          <a:pt x="0" y="0"/>
                        </a:moveTo>
                        <a:lnTo>
                          <a:pt x="0" y="7"/>
                        </a:lnTo>
                        <a:lnTo>
                          <a:pt x="42" y="18"/>
                        </a:lnTo>
                        <a:lnTo>
                          <a:pt x="42" y="10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000000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75" name="Freeform 538"/>
                  <p:cNvSpPr>
                    <a:spLocks/>
                  </p:cNvSpPr>
                  <p:nvPr/>
                </p:nvSpPr>
                <p:spPr bwMode="auto">
                  <a:xfrm>
                    <a:off x="768" y="3613"/>
                    <a:ext cx="23" cy="51"/>
                  </a:xfrm>
                  <a:custGeom>
                    <a:avLst/>
                    <a:gdLst>
                      <a:gd name="T0" fmla="*/ 0 w 23"/>
                      <a:gd name="T1" fmla="*/ 50 h 51"/>
                      <a:gd name="T2" fmla="*/ 0 w 23"/>
                      <a:gd name="T3" fmla="*/ 48 h 51"/>
                      <a:gd name="T4" fmla="*/ 0 w 23"/>
                      <a:gd name="T5" fmla="*/ 46 h 51"/>
                      <a:gd name="T6" fmla="*/ 0 w 23"/>
                      <a:gd name="T7" fmla="*/ 44 h 51"/>
                      <a:gd name="T8" fmla="*/ 0 w 23"/>
                      <a:gd name="T9" fmla="*/ 42 h 51"/>
                      <a:gd name="T10" fmla="*/ 0 w 23"/>
                      <a:gd name="T11" fmla="*/ 40 h 51"/>
                      <a:gd name="T12" fmla="*/ 0 w 23"/>
                      <a:gd name="T13" fmla="*/ 38 h 51"/>
                      <a:gd name="T14" fmla="*/ 1 w 23"/>
                      <a:gd name="T15" fmla="*/ 37 h 51"/>
                      <a:gd name="T16" fmla="*/ 1 w 23"/>
                      <a:gd name="T17" fmla="*/ 36 h 51"/>
                      <a:gd name="T18" fmla="*/ 2 w 23"/>
                      <a:gd name="T19" fmla="*/ 34 h 51"/>
                      <a:gd name="T20" fmla="*/ 3 w 23"/>
                      <a:gd name="T21" fmla="*/ 32 h 51"/>
                      <a:gd name="T22" fmla="*/ 5 w 23"/>
                      <a:gd name="T23" fmla="*/ 30 h 51"/>
                      <a:gd name="T24" fmla="*/ 6 w 23"/>
                      <a:gd name="T25" fmla="*/ 28 h 51"/>
                      <a:gd name="T26" fmla="*/ 7 w 23"/>
                      <a:gd name="T27" fmla="*/ 27 h 51"/>
                      <a:gd name="T28" fmla="*/ 7 w 23"/>
                      <a:gd name="T29" fmla="*/ 26 h 51"/>
                      <a:gd name="T30" fmla="*/ 8 w 23"/>
                      <a:gd name="T31" fmla="*/ 26 h 51"/>
                      <a:gd name="T32" fmla="*/ 9 w 23"/>
                      <a:gd name="T33" fmla="*/ 12 h 51"/>
                      <a:gd name="T34" fmla="*/ 22 w 23"/>
                      <a:gd name="T35" fmla="*/ 0 h 51"/>
                      <a:gd name="T36" fmla="*/ 22 w 23"/>
                      <a:gd name="T37" fmla="*/ 26 h 51"/>
                      <a:gd name="T38" fmla="*/ 0 w 23"/>
                      <a:gd name="T39" fmla="*/ 50 h 51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"/>
                      <a:gd name="T61" fmla="*/ 0 h 51"/>
                      <a:gd name="T62" fmla="*/ 23 w 23"/>
                      <a:gd name="T63" fmla="*/ 51 h 51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" h="51">
                        <a:moveTo>
                          <a:pt x="0" y="50"/>
                        </a:moveTo>
                        <a:lnTo>
                          <a:pt x="0" y="48"/>
                        </a:lnTo>
                        <a:lnTo>
                          <a:pt x="0" y="46"/>
                        </a:lnTo>
                        <a:lnTo>
                          <a:pt x="0" y="44"/>
                        </a:lnTo>
                        <a:lnTo>
                          <a:pt x="0" y="42"/>
                        </a:lnTo>
                        <a:lnTo>
                          <a:pt x="0" y="40"/>
                        </a:lnTo>
                        <a:lnTo>
                          <a:pt x="0" y="38"/>
                        </a:lnTo>
                        <a:lnTo>
                          <a:pt x="1" y="37"/>
                        </a:lnTo>
                        <a:lnTo>
                          <a:pt x="1" y="36"/>
                        </a:lnTo>
                        <a:lnTo>
                          <a:pt x="2" y="34"/>
                        </a:lnTo>
                        <a:lnTo>
                          <a:pt x="3" y="32"/>
                        </a:lnTo>
                        <a:lnTo>
                          <a:pt x="5" y="30"/>
                        </a:lnTo>
                        <a:lnTo>
                          <a:pt x="6" y="28"/>
                        </a:lnTo>
                        <a:lnTo>
                          <a:pt x="7" y="27"/>
                        </a:lnTo>
                        <a:lnTo>
                          <a:pt x="7" y="26"/>
                        </a:lnTo>
                        <a:lnTo>
                          <a:pt x="8" y="26"/>
                        </a:lnTo>
                        <a:lnTo>
                          <a:pt x="9" y="12"/>
                        </a:lnTo>
                        <a:lnTo>
                          <a:pt x="22" y="0"/>
                        </a:lnTo>
                        <a:lnTo>
                          <a:pt x="22" y="26"/>
                        </a:lnTo>
                        <a:lnTo>
                          <a:pt x="0" y="50"/>
                        </a:lnTo>
                      </a:path>
                    </a:pathLst>
                  </a:custGeom>
                  <a:solidFill>
                    <a:srgbClr val="CD9600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76" name="Freeform 539"/>
                  <p:cNvSpPr>
                    <a:spLocks/>
                  </p:cNvSpPr>
                  <p:nvPr/>
                </p:nvSpPr>
                <p:spPr bwMode="auto">
                  <a:xfrm>
                    <a:off x="778" y="3644"/>
                    <a:ext cx="19" cy="22"/>
                  </a:xfrm>
                  <a:custGeom>
                    <a:avLst/>
                    <a:gdLst>
                      <a:gd name="T0" fmla="*/ 6 w 19"/>
                      <a:gd name="T1" fmla="*/ 21 h 22"/>
                      <a:gd name="T2" fmla="*/ 4 w 19"/>
                      <a:gd name="T3" fmla="*/ 21 h 22"/>
                      <a:gd name="T4" fmla="*/ 3 w 19"/>
                      <a:gd name="T5" fmla="*/ 20 h 22"/>
                      <a:gd name="T6" fmla="*/ 2 w 19"/>
                      <a:gd name="T7" fmla="*/ 19 h 22"/>
                      <a:gd name="T8" fmla="*/ 1 w 19"/>
                      <a:gd name="T9" fmla="*/ 17 h 22"/>
                      <a:gd name="T10" fmla="*/ 1 w 19"/>
                      <a:gd name="T11" fmla="*/ 16 h 22"/>
                      <a:gd name="T12" fmla="*/ 0 w 19"/>
                      <a:gd name="T13" fmla="*/ 14 h 22"/>
                      <a:gd name="T14" fmla="*/ 0 w 19"/>
                      <a:gd name="T15" fmla="*/ 12 h 22"/>
                      <a:gd name="T16" fmla="*/ 0 w 19"/>
                      <a:gd name="T17" fmla="*/ 10 h 22"/>
                      <a:gd name="T18" fmla="*/ 0 w 19"/>
                      <a:gd name="T19" fmla="*/ 7 h 22"/>
                      <a:gd name="T20" fmla="*/ 1 w 19"/>
                      <a:gd name="T21" fmla="*/ 5 h 22"/>
                      <a:gd name="T22" fmla="*/ 2 w 19"/>
                      <a:gd name="T23" fmla="*/ 4 h 22"/>
                      <a:gd name="T24" fmla="*/ 3 w 19"/>
                      <a:gd name="T25" fmla="*/ 2 h 22"/>
                      <a:gd name="T26" fmla="*/ 4 w 19"/>
                      <a:gd name="T27" fmla="*/ 1 h 22"/>
                      <a:gd name="T28" fmla="*/ 5 w 19"/>
                      <a:gd name="T29" fmla="*/ 0 h 22"/>
                      <a:gd name="T30" fmla="*/ 9 w 19"/>
                      <a:gd name="T31" fmla="*/ 0 h 22"/>
                      <a:gd name="T32" fmla="*/ 10 w 19"/>
                      <a:gd name="T33" fmla="*/ 0 h 22"/>
                      <a:gd name="T34" fmla="*/ 11 w 19"/>
                      <a:gd name="T35" fmla="*/ 0 h 22"/>
                      <a:gd name="T36" fmla="*/ 13 w 19"/>
                      <a:gd name="T37" fmla="*/ 0 h 22"/>
                      <a:gd name="T38" fmla="*/ 14 w 19"/>
                      <a:gd name="T39" fmla="*/ 1 h 22"/>
                      <a:gd name="T40" fmla="*/ 15 w 19"/>
                      <a:gd name="T41" fmla="*/ 3 h 22"/>
                      <a:gd name="T42" fmla="*/ 15 w 19"/>
                      <a:gd name="T43" fmla="*/ 4 h 22"/>
                      <a:gd name="T44" fmla="*/ 18 w 19"/>
                      <a:gd name="T45" fmla="*/ 6 h 22"/>
                      <a:gd name="T46" fmla="*/ 18 w 19"/>
                      <a:gd name="T47" fmla="*/ 8 h 22"/>
                      <a:gd name="T48" fmla="*/ 18 w 19"/>
                      <a:gd name="T49" fmla="*/ 10 h 22"/>
                      <a:gd name="T50" fmla="*/ 18 w 19"/>
                      <a:gd name="T51" fmla="*/ 13 h 22"/>
                      <a:gd name="T52" fmla="*/ 15 w 19"/>
                      <a:gd name="T53" fmla="*/ 15 h 22"/>
                      <a:gd name="T54" fmla="*/ 14 w 19"/>
                      <a:gd name="T55" fmla="*/ 16 h 22"/>
                      <a:gd name="T56" fmla="*/ 13 w 19"/>
                      <a:gd name="T57" fmla="*/ 18 h 22"/>
                      <a:gd name="T58" fmla="*/ 12 w 19"/>
                      <a:gd name="T59" fmla="*/ 19 h 22"/>
                      <a:gd name="T60" fmla="*/ 11 w 19"/>
                      <a:gd name="T61" fmla="*/ 20 h 22"/>
                      <a:gd name="T62" fmla="*/ 9 w 19"/>
                      <a:gd name="T63" fmla="*/ 21 h 22"/>
                      <a:gd name="T64" fmla="*/ 6 w 19"/>
                      <a:gd name="T65" fmla="*/ 21 h 22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9"/>
                      <a:gd name="T100" fmla="*/ 0 h 22"/>
                      <a:gd name="T101" fmla="*/ 19 w 19"/>
                      <a:gd name="T102" fmla="*/ 22 h 22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9" h="22">
                        <a:moveTo>
                          <a:pt x="6" y="21"/>
                        </a:moveTo>
                        <a:lnTo>
                          <a:pt x="4" y="21"/>
                        </a:lnTo>
                        <a:lnTo>
                          <a:pt x="3" y="20"/>
                        </a:lnTo>
                        <a:lnTo>
                          <a:pt x="2" y="19"/>
                        </a:lnTo>
                        <a:lnTo>
                          <a:pt x="1" y="17"/>
                        </a:lnTo>
                        <a:lnTo>
                          <a:pt x="1" y="16"/>
                        </a:lnTo>
                        <a:lnTo>
                          <a:pt x="0" y="14"/>
                        </a:lnTo>
                        <a:lnTo>
                          <a:pt x="0" y="12"/>
                        </a:lnTo>
                        <a:lnTo>
                          <a:pt x="0" y="10"/>
                        </a:lnTo>
                        <a:lnTo>
                          <a:pt x="0" y="7"/>
                        </a:lnTo>
                        <a:lnTo>
                          <a:pt x="1" y="5"/>
                        </a:lnTo>
                        <a:lnTo>
                          <a:pt x="2" y="4"/>
                        </a:lnTo>
                        <a:lnTo>
                          <a:pt x="3" y="2"/>
                        </a:lnTo>
                        <a:lnTo>
                          <a:pt x="4" y="1"/>
                        </a:lnTo>
                        <a:lnTo>
                          <a:pt x="5" y="0"/>
                        </a:lnTo>
                        <a:lnTo>
                          <a:pt x="9" y="0"/>
                        </a:lnTo>
                        <a:lnTo>
                          <a:pt x="10" y="0"/>
                        </a:lnTo>
                        <a:lnTo>
                          <a:pt x="11" y="0"/>
                        </a:lnTo>
                        <a:lnTo>
                          <a:pt x="13" y="0"/>
                        </a:lnTo>
                        <a:lnTo>
                          <a:pt x="14" y="1"/>
                        </a:lnTo>
                        <a:lnTo>
                          <a:pt x="15" y="3"/>
                        </a:lnTo>
                        <a:lnTo>
                          <a:pt x="15" y="4"/>
                        </a:lnTo>
                        <a:lnTo>
                          <a:pt x="18" y="6"/>
                        </a:lnTo>
                        <a:lnTo>
                          <a:pt x="18" y="8"/>
                        </a:lnTo>
                        <a:lnTo>
                          <a:pt x="18" y="10"/>
                        </a:lnTo>
                        <a:lnTo>
                          <a:pt x="18" y="13"/>
                        </a:lnTo>
                        <a:lnTo>
                          <a:pt x="15" y="15"/>
                        </a:lnTo>
                        <a:lnTo>
                          <a:pt x="14" y="16"/>
                        </a:lnTo>
                        <a:lnTo>
                          <a:pt x="13" y="18"/>
                        </a:lnTo>
                        <a:lnTo>
                          <a:pt x="12" y="19"/>
                        </a:lnTo>
                        <a:lnTo>
                          <a:pt x="11" y="20"/>
                        </a:lnTo>
                        <a:lnTo>
                          <a:pt x="9" y="21"/>
                        </a:lnTo>
                        <a:lnTo>
                          <a:pt x="6" y="21"/>
                        </a:lnTo>
                      </a:path>
                    </a:pathLst>
                  </a:custGeom>
                  <a:solidFill>
                    <a:srgbClr val="000000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77" name="Freeform 540"/>
                  <p:cNvSpPr>
                    <a:spLocks/>
                  </p:cNvSpPr>
                  <p:nvPr/>
                </p:nvSpPr>
                <p:spPr bwMode="auto">
                  <a:xfrm>
                    <a:off x="780" y="3647"/>
                    <a:ext cx="20" cy="18"/>
                  </a:xfrm>
                  <a:custGeom>
                    <a:avLst/>
                    <a:gdLst>
                      <a:gd name="T0" fmla="*/ 6 w 19"/>
                      <a:gd name="T1" fmla="*/ 9 h 19"/>
                      <a:gd name="T2" fmla="*/ 4 w 19"/>
                      <a:gd name="T3" fmla="*/ 9 h 19"/>
                      <a:gd name="T4" fmla="*/ 2 w 19"/>
                      <a:gd name="T5" fmla="*/ 9 h 19"/>
                      <a:gd name="T6" fmla="*/ 2 w 19"/>
                      <a:gd name="T7" fmla="*/ 9 h 19"/>
                      <a:gd name="T8" fmla="*/ 0 w 19"/>
                      <a:gd name="T9" fmla="*/ 9 h 19"/>
                      <a:gd name="T10" fmla="*/ 0 w 19"/>
                      <a:gd name="T11" fmla="*/ 9 h 19"/>
                      <a:gd name="T12" fmla="*/ 0 w 19"/>
                      <a:gd name="T13" fmla="*/ 9 h 19"/>
                      <a:gd name="T14" fmla="*/ 0 w 19"/>
                      <a:gd name="T15" fmla="*/ 9 h 19"/>
                      <a:gd name="T16" fmla="*/ 0 w 19"/>
                      <a:gd name="T17" fmla="*/ 7 h 19"/>
                      <a:gd name="T18" fmla="*/ 2 w 19"/>
                      <a:gd name="T19" fmla="*/ 5 h 19"/>
                      <a:gd name="T20" fmla="*/ 2 w 19"/>
                      <a:gd name="T21" fmla="*/ 4 h 19"/>
                      <a:gd name="T22" fmla="*/ 4 w 19"/>
                      <a:gd name="T23" fmla="*/ 2 h 19"/>
                      <a:gd name="T24" fmla="*/ 4 w 19"/>
                      <a:gd name="T25" fmla="*/ 1 h 19"/>
                      <a:gd name="T26" fmla="*/ 6 w 19"/>
                      <a:gd name="T27" fmla="*/ 0 h 19"/>
                      <a:gd name="T28" fmla="*/ 9 w 19"/>
                      <a:gd name="T29" fmla="*/ 0 h 19"/>
                      <a:gd name="T30" fmla="*/ 20 w 19"/>
                      <a:gd name="T31" fmla="*/ 0 h 19"/>
                      <a:gd name="T32" fmla="*/ 20 w 19"/>
                      <a:gd name="T33" fmla="*/ 0 h 19"/>
                      <a:gd name="T34" fmla="*/ 22 w 19"/>
                      <a:gd name="T35" fmla="*/ 0 h 19"/>
                      <a:gd name="T36" fmla="*/ 24 w 19"/>
                      <a:gd name="T37" fmla="*/ 1 h 19"/>
                      <a:gd name="T38" fmla="*/ 24 w 19"/>
                      <a:gd name="T39" fmla="*/ 3 h 19"/>
                      <a:gd name="T40" fmla="*/ 27 w 19"/>
                      <a:gd name="T41" fmla="*/ 4 h 19"/>
                      <a:gd name="T42" fmla="*/ 27 w 19"/>
                      <a:gd name="T43" fmla="*/ 5 h 19"/>
                      <a:gd name="T44" fmla="*/ 27 w 19"/>
                      <a:gd name="T45" fmla="*/ 7 h 19"/>
                      <a:gd name="T46" fmla="*/ 27 w 19"/>
                      <a:gd name="T47" fmla="*/ 9 h 19"/>
                      <a:gd name="T48" fmla="*/ 27 w 19"/>
                      <a:gd name="T49" fmla="*/ 9 h 19"/>
                      <a:gd name="T50" fmla="*/ 24 w 19"/>
                      <a:gd name="T51" fmla="*/ 9 h 19"/>
                      <a:gd name="T52" fmla="*/ 24 w 19"/>
                      <a:gd name="T53" fmla="*/ 9 h 19"/>
                      <a:gd name="T54" fmla="*/ 22 w 19"/>
                      <a:gd name="T55" fmla="*/ 9 h 19"/>
                      <a:gd name="T56" fmla="*/ 22 w 19"/>
                      <a:gd name="T57" fmla="*/ 9 h 19"/>
                      <a:gd name="T58" fmla="*/ 20 w 19"/>
                      <a:gd name="T59" fmla="*/ 9 h 19"/>
                      <a:gd name="T60" fmla="*/ 9 w 19"/>
                      <a:gd name="T61" fmla="*/ 9 h 19"/>
                      <a:gd name="T62" fmla="*/ 6 w 19"/>
                      <a:gd name="T63" fmla="*/ 9 h 1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9"/>
                      <a:gd name="T97" fmla="*/ 0 h 19"/>
                      <a:gd name="T98" fmla="*/ 19 w 19"/>
                      <a:gd name="T99" fmla="*/ 19 h 19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9" h="19">
                        <a:moveTo>
                          <a:pt x="6" y="18"/>
                        </a:moveTo>
                        <a:lnTo>
                          <a:pt x="4" y="17"/>
                        </a:lnTo>
                        <a:lnTo>
                          <a:pt x="2" y="16"/>
                        </a:lnTo>
                        <a:lnTo>
                          <a:pt x="2" y="15"/>
                        </a:lnTo>
                        <a:lnTo>
                          <a:pt x="0" y="13"/>
                        </a:lnTo>
                        <a:lnTo>
                          <a:pt x="0" y="12"/>
                        </a:lnTo>
                        <a:lnTo>
                          <a:pt x="0" y="10"/>
                        </a:lnTo>
                        <a:lnTo>
                          <a:pt x="0" y="9"/>
                        </a:lnTo>
                        <a:lnTo>
                          <a:pt x="0" y="7"/>
                        </a:lnTo>
                        <a:lnTo>
                          <a:pt x="2" y="5"/>
                        </a:lnTo>
                        <a:lnTo>
                          <a:pt x="2" y="4"/>
                        </a:lnTo>
                        <a:lnTo>
                          <a:pt x="4" y="2"/>
                        </a:lnTo>
                        <a:lnTo>
                          <a:pt x="4" y="1"/>
                        </a:lnTo>
                        <a:lnTo>
                          <a:pt x="6" y="0"/>
                        </a:lnTo>
                        <a:lnTo>
                          <a:pt x="9" y="0"/>
                        </a:lnTo>
                        <a:lnTo>
                          <a:pt x="11" y="0"/>
                        </a:lnTo>
                        <a:lnTo>
                          <a:pt x="13" y="0"/>
                        </a:lnTo>
                        <a:lnTo>
                          <a:pt x="15" y="1"/>
                        </a:lnTo>
                        <a:lnTo>
                          <a:pt x="15" y="3"/>
                        </a:lnTo>
                        <a:lnTo>
                          <a:pt x="18" y="4"/>
                        </a:lnTo>
                        <a:lnTo>
                          <a:pt x="18" y="5"/>
                        </a:lnTo>
                        <a:lnTo>
                          <a:pt x="18" y="7"/>
                        </a:lnTo>
                        <a:lnTo>
                          <a:pt x="18" y="9"/>
                        </a:lnTo>
                        <a:lnTo>
                          <a:pt x="18" y="11"/>
                        </a:lnTo>
                        <a:lnTo>
                          <a:pt x="15" y="13"/>
                        </a:lnTo>
                        <a:lnTo>
                          <a:pt x="15" y="14"/>
                        </a:lnTo>
                        <a:lnTo>
                          <a:pt x="13" y="15"/>
                        </a:lnTo>
                        <a:lnTo>
                          <a:pt x="13" y="16"/>
                        </a:lnTo>
                        <a:lnTo>
                          <a:pt x="11" y="17"/>
                        </a:lnTo>
                        <a:lnTo>
                          <a:pt x="9" y="18"/>
                        </a:lnTo>
                        <a:lnTo>
                          <a:pt x="6" y="18"/>
                        </a:lnTo>
                      </a:path>
                    </a:pathLst>
                  </a:custGeom>
                  <a:solidFill>
                    <a:srgbClr val="B2B2B2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78" name="Freeform 541"/>
                  <p:cNvSpPr>
                    <a:spLocks/>
                  </p:cNvSpPr>
                  <p:nvPr/>
                </p:nvSpPr>
                <p:spPr bwMode="auto">
                  <a:xfrm>
                    <a:off x="723" y="3648"/>
                    <a:ext cx="48" cy="18"/>
                  </a:xfrm>
                  <a:custGeom>
                    <a:avLst/>
                    <a:gdLst>
                      <a:gd name="T0" fmla="*/ 47 w 48"/>
                      <a:gd name="T1" fmla="*/ 9 h 19"/>
                      <a:gd name="T2" fmla="*/ 47 w 48"/>
                      <a:gd name="T3" fmla="*/ 9 h 19"/>
                      <a:gd name="T4" fmla="*/ 46 w 48"/>
                      <a:gd name="T5" fmla="*/ 9 h 19"/>
                      <a:gd name="T6" fmla="*/ 46 w 48"/>
                      <a:gd name="T7" fmla="*/ 9 h 19"/>
                      <a:gd name="T8" fmla="*/ 46 w 48"/>
                      <a:gd name="T9" fmla="*/ 9 h 19"/>
                      <a:gd name="T10" fmla="*/ 45 w 48"/>
                      <a:gd name="T11" fmla="*/ 9 h 19"/>
                      <a:gd name="T12" fmla="*/ 45 w 48"/>
                      <a:gd name="T13" fmla="*/ 9 h 19"/>
                      <a:gd name="T14" fmla="*/ 45 w 48"/>
                      <a:gd name="T15" fmla="*/ 9 h 19"/>
                      <a:gd name="T16" fmla="*/ 44 w 48"/>
                      <a:gd name="T17" fmla="*/ 9 h 19"/>
                      <a:gd name="T18" fmla="*/ 42 w 48"/>
                      <a:gd name="T19" fmla="*/ 9 h 19"/>
                      <a:gd name="T20" fmla="*/ 37 w 48"/>
                      <a:gd name="T21" fmla="*/ 9 h 19"/>
                      <a:gd name="T22" fmla="*/ 30 w 48"/>
                      <a:gd name="T23" fmla="*/ 9 h 19"/>
                      <a:gd name="T24" fmla="*/ 22 w 48"/>
                      <a:gd name="T25" fmla="*/ 7 h 19"/>
                      <a:gd name="T26" fmla="*/ 15 w 48"/>
                      <a:gd name="T27" fmla="*/ 5 h 19"/>
                      <a:gd name="T28" fmla="*/ 8 w 48"/>
                      <a:gd name="T29" fmla="*/ 4 h 19"/>
                      <a:gd name="T30" fmla="*/ 3 w 48"/>
                      <a:gd name="T31" fmla="*/ 2 h 19"/>
                      <a:gd name="T32" fmla="*/ 1 w 48"/>
                      <a:gd name="T33" fmla="*/ 2 h 19"/>
                      <a:gd name="T34" fmla="*/ 0 w 48"/>
                      <a:gd name="T35" fmla="*/ 0 h 19"/>
                      <a:gd name="T36" fmla="*/ 0 w 48"/>
                      <a:gd name="T37" fmla="*/ 0 h 19"/>
                      <a:gd name="T38" fmla="*/ 0 w 48"/>
                      <a:gd name="T39" fmla="*/ 0 h 19"/>
                      <a:gd name="T40" fmla="*/ 0 w 48"/>
                      <a:gd name="T41" fmla="*/ 1 h 19"/>
                      <a:gd name="T42" fmla="*/ 0 w 48"/>
                      <a:gd name="T43" fmla="*/ 2 h 19"/>
                      <a:gd name="T44" fmla="*/ 0 w 48"/>
                      <a:gd name="T45" fmla="*/ 2 h 19"/>
                      <a:gd name="T46" fmla="*/ 0 w 48"/>
                      <a:gd name="T47" fmla="*/ 4 h 19"/>
                      <a:gd name="T48" fmla="*/ 0 w 48"/>
                      <a:gd name="T49" fmla="*/ 4 h 19"/>
                      <a:gd name="T50" fmla="*/ 0 w 48"/>
                      <a:gd name="T51" fmla="*/ 5 h 19"/>
                      <a:gd name="T52" fmla="*/ 0 w 48"/>
                      <a:gd name="T53" fmla="*/ 6 h 19"/>
                      <a:gd name="T54" fmla="*/ 1 w 48"/>
                      <a:gd name="T55" fmla="*/ 6 h 19"/>
                      <a:gd name="T56" fmla="*/ 2 w 48"/>
                      <a:gd name="T57" fmla="*/ 6 h 19"/>
                      <a:gd name="T58" fmla="*/ 7 w 48"/>
                      <a:gd name="T59" fmla="*/ 8 h 19"/>
                      <a:gd name="T60" fmla="*/ 14 w 48"/>
                      <a:gd name="T61" fmla="*/ 9 h 19"/>
                      <a:gd name="T62" fmla="*/ 22 w 48"/>
                      <a:gd name="T63" fmla="*/ 9 h 19"/>
                      <a:gd name="T64" fmla="*/ 30 w 48"/>
                      <a:gd name="T65" fmla="*/ 9 h 19"/>
                      <a:gd name="T66" fmla="*/ 37 w 48"/>
                      <a:gd name="T67" fmla="*/ 9 h 19"/>
                      <a:gd name="T68" fmla="*/ 42 w 48"/>
                      <a:gd name="T69" fmla="*/ 9 h 19"/>
                      <a:gd name="T70" fmla="*/ 44 w 48"/>
                      <a:gd name="T71" fmla="*/ 9 h 19"/>
                      <a:gd name="T72" fmla="*/ 45 w 48"/>
                      <a:gd name="T73" fmla="*/ 9 h 19"/>
                      <a:gd name="T74" fmla="*/ 45 w 48"/>
                      <a:gd name="T75" fmla="*/ 9 h 19"/>
                      <a:gd name="T76" fmla="*/ 45 w 48"/>
                      <a:gd name="T77" fmla="*/ 9 h 19"/>
                      <a:gd name="T78" fmla="*/ 46 w 48"/>
                      <a:gd name="T79" fmla="*/ 9 h 19"/>
                      <a:gd name="T80" fmla="*/ 46 w 48"/>
                      <a:gd name="T81" fmla="*/ 9 h 19"/>
                      <a:gd name="T82" fmla="*/ 47 w 48"/>
                      <a:gd name="T83" fmla="*/ 9 h 19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48"/>
                      <a:gd name="T127" fmla="*/ 0 h 19"/>
                      <a:gd name="T128" fmla="*/ 48 w 48"/>
                      <a:gd name="T129" fmla="*/ 19 h 19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48" h="19">
                        <a:moveTo>
                          <a:pt x="47" y="10"/>
                        </a:moveTo>
                        <a:lnTo>
                          <a:pt x="47" y="10"/>
                        </a:lnTo>
                        <a:lnTo>
                          <a:pt x="46" y="10"/>
                        </a:lnTo>
                        <a:lnTo>
                          <a:pt x="46" y="11"/>
                        </a:lnTo>
                        <a:lnTo>
                          <a:pt x="46" y="12"/>
                        </a:lnTo>
                        <a:lnTo>
                          <a:pt x="45" y="12"/>
                        </a:lnTo>
                        <a:lnTo>
                          <a:pt x="45" y="13"/>
                        </a:lnTo>
                        <a:lnTo>
                          <a:pt x="44" y="13"/>
                        </a:lnTo>
                        <a:lnTo>
                          <a:pt x="42" y="12"/>
                        </a:lnTo>
                        <a:lnTo>
                          <a:pt x="37" y="11"/>
                        </a:lnTo>
                        <a:lnTo>
                          <a:pt x="30" y="9"/>
                        </a:lnTo>
                        <a:lnTo>
                          <a:pt x="22" y="7"/>
                        </a:lnTo>
                        <a:lnTo>
                          <a:pt x="15" y="5"/>
                        </a:lnTo>
                        <a:lnTo>
                          <a:pt x="8" y="4"/>
                        </a:lnTo>
                        <a:lnTo>
                          <a:pt x="3" y="2"/>
                        </a:lnTo>
                        <a:lnTo>
                          <a:pt x="1" y="2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0" y="4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1" y="6"/>
                        </a:lnTo>
                        <a:lnTo>
                          <a:pt x="2" y="6"/>
                        </a:lnTo>
                        <a:lnTo>
                          <a:pt x="7" y="8"/>
                        </a:lnTo>
                        <a:lnTo>
                          <a:pt x="14" y="10"/>
                        </a:lnTo>
                        <a:lnTo>
                          <a:pt x="22" y="12"/>
                        </a:lnTo>
                        <a:lnTo>
                          <a:pt x="30" y="14"/>
                        </a:lnTo>
                        <a:lnTo>
                          <a:pt x="37" y="16"/>
                        </a:lnTo>
                        <a:lnTo>
                          <a:pt x="42" y="17"/>
                        </a:lnTo>
                        <a:lnTo>
                          <a:pt x="44" y="18"/>
                        </a:lnTo>
                        <a:lnTo>
                          <a:pt x="45" y="17"/>
                        </a:lnTo>
                        <a:lnTo>
                          <a:pt x="45" y="16"/>
                        </a:lnTo>
                        <a:lnTo>
                          <a:pt x="46" y="15"/>
                        </a:lnTo>
                        <a:lnTo>
                          <a:pt x="46" y="14"/>
                        </a:lnTo>
                        <a:lnTo>
                          <a:pt x="47" y="10"/>
                        </a:lnTo>
                      </a:path>
                    </a:pathLst>
                  </a:custGeom>
                  <a:solidFill>
                    <a:srgbClr val="E5E5E5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79" name="Freeform 542"/>
                  <p:cNvSpPr>
                    <a:spLocks/>
                  </p:cNvSpPr>
                  <p:nvPr/>
                </p:nvSpPr>
                <p:spPr bwMode="auto">
                  <a:xfrm>
                    <a:off x="742" y="3619"/>
                    <a:ext cx="36" cy="18"/>
                  </a:xfrm>
                  <a:custGeom>
                    <a:avLst/>
                    <a:gdLst>
                      <a:gd name="T0" fmla="*/ 33 w 36"/>
                      <a:gd name="T1" fmla="*/ 17 h 18"/>
                      <a:gd name="T2" fmla="*/ 31 w 36"/>
                      <a:gd name="T3" fmla="*/ 17 h 18"/>
                      <a:gd name="T4" fmla="*/ 29 w 36"/>
                      <a:gd name="T5" fmla="*/ 17 h 18"/>
                      <a:gd name="T6" fmla="*/ 27 w 36"/>
                      <a:gd name="T7" fmla="*/ 16 h 18"/>
                      <a:gd name="T8" fmla="*/ 24 w 36"/>
                      <a:gd name="T9" fmla="*/ 16 h 18"/>
                      <a:gd name="T10" fmla="*/ 21 w 36"/>
                      <a:gd name="T11" fmla="*/ 15 h 18"/>
                      <a:gd name="T12" fmla="*/ 17 w 36"/>
                      <a:gd name="T13" fmla="*/ 15 h 18"/>
                      <a:gd name="T14" fmla="*/ 13 w 36"/>
                      <a:gd name="T15" fmla="*/ 14 h 18"/>
                      <a:gd name="T16" fmla="*/ 10 w 36"/>
                      <a:gd name="T17" fmla="*/ 13 h 18"/>
                      <a:gd name="T18" fmla="*/ 7 w 36"/>
                      <a:gd name="T19" fmla="*/ 12 h 18"/>
                      <a:gd name="T20" fmla="*/ 5 w 36"/>
                      <a:gd name="T21" fmla="*/ 11 h 18"/>
                      <a:gd name="T22" fmla="*/ 3 w 36"/>
                      <a:gd name="T23" fmla="*/ 11 h 18"/>
                      <a:gd name="T24" fmla="*/ 1 w 36"/>
                      <a:gd name="T25" fmla="*/ 10 h 18"/>
                      <a:gd name="T26" fmla="*/ 0 w 36"/>
                      <a:gd name="T27" fmla="*/ 9 h 18"/>
                      <a:gd name="T28" fmla="*/ 0 w 36"/>
                      <a:gd name="T29" fmla="*/ 9 h 18"/>
                      <a:gd name="T30" fmla="*/ 3 w 36"/>
                      <a:gd name="T31" fmla="*/ 0 h 18"/>
                      <a:gd name="T32" fmla="*/ 35 w 36"/>
                      <a:gd name="T33" fmla="*/ 6 h 18"/>
                      <a:gd name="T34" fmla="*/ 33 w 36"/>
                      <a:gd name="T35" fmla="*/ 17 h 18"/>
                      <a:gd name="T36" fmla="*/ 33 w 36"/>
                      <a:gd name="T37" fmla="*/ 17 h 18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36"/>
                      <a:gd name="T58" fmla="*/ 0 h 18"/>
                      <a:gd name="T59" fmla="*/ 36 w 36"/>
                      <a:gd name="T60" fmla="*/ 18 h 18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36" h="18">
                        <a:moveTo>
                          <a:pt x="33" y="17"/>
                        </a:moveTo>
                        <a:lnTo>
                          <a:pt x="31" y="17"/>
                        </a:lnTo>
                        <a:lnTo>
                          <a:pt x="29" y="17"/>
                        </a:lnTo>
                        <a:lnTo>
                          <a:pt x="27" y="16"/>
                        </a:lnTo>
                        <a:lnTo>
                          <a:pt x="24" y="16"/>
                        </a:lnTo>
                        <a:lnTo>
                          <a:pt x="21" y="15"/>
                        </a:lnTo>
                        <a:lnTo>
                          <a:pt x="17" y="15"/>
                        </a:lnTo>
                        <a:lnTo>
                          <a:pt x="13" y="14"/>
                        </a:lnTo>
                        <a:lnTo>
                          <a:pt x="10" y="13"/>
                        </a:lnTo>
                        <a:lnTo>
                          <a:pt x="7" y="12"/>
                        </a:lnTo>
                        <a:lnTo>
                          <a:pt x="5" y="11"/>
                        </a:lnTo>
                        <a:lnTo>
                          <a:pt x="3" y="11"/>
                        </a:lnTo>
                        <a:lnTo>
                          <a:pt x="1" y="10"/>
                        </a:lnTo>
                        <a:lnTo>
                          <a:pt x="0" y="9"/>
                        </a:lnTo>
                        <a:lnTo>
                          <a:pt x="3" y="0"/>
                        </a:lnTo>
                        <a:lnTo>
                          <a:pt x="35" y="6"/>
                        </a:lnTo>
                        <a:lnTo>
                          <a:pt x="33" y="17"/>
                        </a:lnTo>
                      </a:path>
                    </a:pathLst>
                  </a:custGeom>
                  <a:solidFill>
                    <a:srgbClr val="FFFFFF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80" name="Freeform 543"/>
                  <p:cNvSpPr>
                    <a:spLocks/>
                  </p:cNvSpPr>
                  <p:nvPr/>
                </p:nvSpPr>
                <p:spPr bwMode="auto">
                  <a:xfrm>
                    <a:off x="742" y="3621"/>
                    <a:ext cx="29" cy="18"/>
                  </a:xfrm>
                  <a:custGeom>
                    <a:avLst/>
                    <a:gdLst>
                      <a:gd name="T0" fmla="*/ 22 w 29"/>
                      <a:gd name="T1" fmla="*/ 9 h 19"/>
                      <a:gd name="T2" fmla="*/ 21 w 29"/>
                      <a:gd name="T3" fmla="*/ 9 h 19"/>
                      <a:gd name="T4" fmla="*/ 20 w 29"/>
                      <a:gd name="T5" fmla="*/ 9 h 19"/>
                      <a:gd name="T6" fmla="*/ 18 w 29"/>
                      <a:gd name="T7" fmla="*/ 9 h 19"/>
                      <a:gd name="T8" fmla="*/ 16 w 29"/>
                      <a:gd name="T9" fmla="*/ 9 h 19"/>
                      <a:gd name="T10" fmla="*/ 14 w 29"/>
                      <a:gd name="T11" fmla="*/ 9 h 19"/>
                      <a:gd name="T12" fmla="*/ 12 w 29"/>
                      <a:gd name="T13" fmla="*/ 9 h 19"/>
                      <a:gd name="T14" fmla="*/ 10 w 29"/>
                      <a:gd name="T15" fmla="*/ 9 h 19"/>
                      <a:gd name="T16" fmla="*/ 9 w 29"/>
                      <a:gd name="T17" fmla="*/ 9 h 19"/>
                      <a:gd name="T18" fmla="*/ 8 w 29"/>
                      <a:gd name="T19" fmla="*/ 9 h 19"/>
                      <a:gd name="T20" fmla="*/ 7 w 29"/>
                      <a:gd name="T21" fmla="*/ 9 h 19"/>
                      <a:gd name="T22" fmla="*/ 5 w 29"/>
                      <a:gd name="T23" fmla="*/ 9 h 19"/>
                      <a:gd name="T24" fmla="*/ 3 w 29"/>
                      <a:gd name="T25" fmla="*/ 9 h 19"/>
                      <a:gd name="T26" fmla="*/ 2 w 29"/>
                      <a:gd name="T27" fmla="*/ 9 h 19"/>
                      <a:gd name="T28" fmla="*/ 1 w 29"/>
                      <a:gd name="T29" fmla="*/ 9 h 19"/>
                      <a:gd name="T30" fmla="*/ 0 w 29"/>
                      <a:gd name="T31" fmla="*/ 9 h 19"/>
                      <a:gd name="T32" fmla="*/ 0 w 29"/>
                      <a:gd name="T33" fmla="*/ 9 h 19"/>
                      <a:gd name="T34" fmla="*/ 0 w 29"/>
                      <a:gd name="T35" fmla="*/ 8 h 19"/>
                      <a:gd name="T36" fmla="*/ 0 w 29"/>
                      <a:gd name="T37" fmla="*/ 7 h 19"/>
                      <a:gd name="T38" fmla="*/ 1 w 29"/>
                      <a:gd name="T39" fmla="*/ 5 h 19"/>
                      <a:gd name="T40" fmla="*/ 1 w 29"/>
                      <a:gd name="T41" fmla="*/ 3 h 19"/>
                      <a:gd name="T42" fmla="*/ 1 w 29"/>
                      <a:gd name="T43" fmla="*/ 1 h 19"/>
                      <a:gd name="T44" fmla="*/ 1 w 29"/>
                      <a:gd name="T45" fmla="*/ 0 h 19"/>
                      <a:gd name="T46" fmla="*/ 2 w 29"/>
                      <a:gd name="T47" fmla="*/ 0 h 19"/>
                      <a:gd name="T48" fmla="*/ 3 w 29"/>
                      <a:gd name="T49" fmla="*/ 0 h 19"/>
                      <a:gd name="T50" fmla="*/ 4 w 29"/>
                      <a:gd name="T51" fmla="*/ 0 h 19"/>
                      <a:gd name="T52" fmla="*/ 5 w 29"/>
                      <a:gd name="T53" fmla="*/ 0 h 19"/>
                      <a:gd name="T54" fmla="*/ 7 w 29"/>
                      <a:gd name="T55" fmla="*/ 0 h 19"/>
                      <a:gd name="T56" fmla="*/ 8 w 29"/>
                      <a:gd name="T57" fmla="*/ 0 h 19"/>
                      <a:gd name="T58" fmla="*/ 9 w 29"/>
                      <a:gd name="T59" fmla="*/ 1 h 19"/>
                      <a:gd name="T60" fmla="*/ 10 w 29"/>
                      <a:gd name="T61" fmla="*/ 1 h 19"/>
                      <a:gd name="T62" fmla="*/ 11 w 29"/>
                      <a:gd name="T63" fmla="*/ 2 h 19"/>
                      <a:gd name="T64" fmla="*/ 12 w 29"/>
                      <a:gd name="T65" fmla="*/ 2 h 19"/>
                      <a:gd name="T66" fmla="*/ 13 w 29"/>
                      <a:gd name="T67" fmla="*/ 3 h 19"/>
                      <a:gd name="T68" fmla="*/ 14 w 29"/>
                      <a:gd name="T69" fmla="*/ 4 h 19"/>
                      <a:gd name="T70" fmla="*/ 14 w 29"/>
                      <a:gd name="T71" fmla="*/ 5 h 19"/>
                      <a:gd name="T72" fmla="*/ 14 w 29"/>
                      <a:gd name="T73" fmla="*/ 6 h 19"/>
                      <a:gd name="T74" fmla="*/ 13 w 29"/>
                      <a:gd name="T75" fmla="*/ 6 h 19"/>
                      <a:gd name="T76" fmla="*/ 11 w 29"/>
                      <a:gd name="T77" fmla="*/ 7 h 19"/>
                      <a:gd name="T78" fmla="*/ 9 w 29"/>
                      <a:gd name="T79" fmla="*/ 8 h 19"/>
                      <a:gd name="T80" fmla="*/ 9 w 29"/>
                      <a:gd name="T81" fmla="*/ 8 h 19"/>
                      <a:gd name="T82" fmla="*/ 9 w 29"/>
                      <a:gd name="T83" fmla="*/ 9 h 19"/>
                      <a:gd name="T84" fmla="*/ 10 w 29"/>
                      <a:gd name="T85" fmla="*/ 9 h 19"/>
                      <a:gd name="T86" fmla="*/ 11 w 29"/>
                      <a:gd name="T87" fmla="*/ 9 h 19"/>
                      <a:gd name="T88" fmla="*/ 13 w 29"/>
                      <a:gd name="T89" fmla="*/ 9 h 19"/>
                      <a:gd name="T90" fmla="*/ 14 w 29"/>
                      <a:gd name="T91" fmla="*/ 9 h 19"/>
                      <a:gd name="T92" fmla="*/ 15 w 29"/>
                      <a:gd name="T93" fmla="*/ 9 h 19"/>
                      <a:gd name="T94" fmla="*/ 16 w 29"/>
                      <a:gd name="T95" fmla="*/ 9 h 19"/>
                      <a:gd name="T96" fmla="*/ 18 w 29"/>
                      <a:gd name="T97" fmla="*/ 9 h 19"/>
                      <a:gd name="T98" fmla="*/ 20 w 29"/>
                      <a:gd name="T99" fmla="*/ 9 h 19"/>
                      <a:gd name="T100" fmla="*/ 22 w 29"/>
                      <a:gd name="T101" fmla="*/ 9 h 19"/>
                      <a:gd name="T102" fmla="*/ 24 w 29"/>
                      <a:gd name="T103" fmla="*/ 9 h 19"/>
                      <a:gd name="T104" fmla="*/ 26 w 29"/>
                      <a:gd name="T105" fmla="*/ 9 h 19"/>
                      <a:gd name="T106" fmla="*/ 27 w 29"/>
                      <a:gd name="T107" fmla="*/ 9 h 19"/>
                      <a:gd name="T108" fmla="*/ 28 w 29"/>
                      <a:gd name="T109" fmla="*/ 9 h 19"/>
                      <a:gd name="T110" fmla="*/ 27 w 29"/>
                      <a:gd name="T111" fmla="*/ 9 h 19"/>
                      <a:gd name="T112" fmla="*/ 26 w 29"/>
                      <a:gd name="T113" fmla="*/ 9 h 19"/>
                      <a:gd name="T114" fmla="*/ 24 w 29"/>
                      <a:gd name="T115" fmla="*/ 9 h 19"/>
                      <a:gd name="T116" fmla="*/ 23 w 29"/>
                      <a:gd name="T117" fmla="*/ 9 h 19"/>
                      <a:gd name="T118" fmla="*/ 22 w 29"/>
                      <a:gd name="T119" fmla="*/ 9 h 19"/>
                      <a:gd name="T120" fmla="*/ 22 w 29"/>
                      <a:gd name="T121" fmla="*/ 9 h 19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29"/>
                      <a:gd name="T184" fmla="*/ 0 h 19"/>
                      <a:gd name="T185" fmla="*/ 29 w 29"/>
                      <a:gd name="T186" fmla="*/ 19 h 19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29" h="19">
                        <a:moveTo>
                          <a:pt x="22" y="18"/>
                        </a:moveTo>
                        <a:lnTo>
                          <a:pt x="21" y="18"/>
                        </a:lnTo>
                        <a:lnTo>
                          <a:pt x="20" y="17"/>
                        </a:lnTo>
                        <a:lnTo>
                          <a:pt x="18" y="17"/>
                        </a:lnTo>
                        <a:lnTo>
                          <a:pt x="16" y="16"/>
                        </a:lnTo>
                        <a:lnTo>
                          <a:pt x="14" y="15"/>
                        </a:lnTo>
                        <a:lnTo>
                          <a:pt x="12" y="15"/>
                        </a:lnTo>
                        <a:lnTo>
                          <a:pt x="10" y="14"/>
                        </a:lnTo>
                        <a:lnTo>
                          <a:pt x="9" y="13"/>
                        </a:lnTo>
                        <a:lnTo>
                          <a:pt x="8" y="13"/>
                        </a:lnTo>
                        <a:lnTo>
                          <a:pt x="7" y="12"/>
                        </a:lnTo>
                        <a:lnTo>
                          <a:pt x="5" y="12"/>
                        </a:lnTo>
                        <a:lnTo>
                          <a:pt x="3" y="11"/>
                        </a:lnTo>
                        <a:lnTo>
                          <a:pt x="2" y="10"/>
                        </a:lnTo>
                        <a:lnTo>
                          <a:pt x="1" y="10"/>
                        </a:lnTo>
                        <a:lnTo>
                          <a:pt x="0" y="9"/>
                        </a:lnTo>
                        <a:lnTo>
                          <a:pt x="0" y="8"/>
                        </a:lnTo>
                        <a:lnTo>
                          <a:pt x="0" y="7"/>
                        </a:lnTo>
                        <a:lnTo>
                          <a:pt x="1" y="5"/>
                        </a:lnTo>
                        <a:lnTo>
                          <a:pt x="1" y="3"/>
                        </a:lnTo>
                        <a:lnTo>
                          <a:pt x="1" y="1"/>
                        </a:lnTo>
                        <a:lnTo>
                          <a:pt x="1" y="0"/>
                        </a:lnTo>
                        <a:lnTo>
                          <a:pt x="2" y="0"/>
                        </a:lnTo>
                        <a:lnTo>
                          <a:pt x="3" y="0"/>
                        </a:lnTo>
                        <a:lnTo>
                          <a:pt x="4" y="0"/>
                        </a:lnTo>
                        <a:lnTo>
                          <a:pt x="5" y="0"/>
                        </a:lnTo>
                        <a:lnTo>
                          <a:pt x="7" y="0"/>
                        </a:lnTo>
                        <a:lnTo>
                          <a:pt x="8" y="0"/>
                        </a:lnTo>
                        <a:lnTo>
                          <a:pt x="9" y="1"/>
                        </a:lnTo>
                        <a:lnTo>
                          <a:pt x="10" y="1"/>
                        </a:lnTo>
                        <a:lnTo>
                          <a:pt x="11" y="2"/>
                        </a:lnTo>
                        <a:lnTo>
                          <a:pt x="12" y="2"/>
                        </a:lnTo>
                        <a:lnTo>
                          <a:pt x="13" y="3"/>
                        </a:lnTo>
                        <a:lnTo>
                          <a:pt x="14" y="4"/>
                        </a:lnTo>
                        <a:lnTo>
                          <a:pt x="14" y="5"/>
                        </a:lnTo>
                        <a:lnTo>
                          <a:pt x="14" y="6"/>
                        </a:lnTo>
                        <a:lnTo>
                          <a:pt x="13" y="6"/>
                        </a:lnTo>
                        <a:lnTo>
                          <a:pt x="11" y="7"/>
                        </a:lnTo>
                        <a:lnTo>
                          <a:pt x="9" y="8"/>
                        </a:lnTo>
                        <a:lnTo>
                          <a:pt x="9" y="9"/>
                        </a:lnTo>
                        <a:lnTo>
                          <a:pt x="10" y="9"/>
                        </a:lnTo>
                        <a:lnTo>
                          <a:pt x="11" y="10"/>
                        </a:lnTo>
                        <a:lnTo>
                          <a:pt x="13" y="11"/>
                        </a:lnTo>
                        <a:lnTo>
                          <a:pt x="14" y="12"/>
                        </a:lnTo>
                        <a:lnTo>
                          <a:pt x="15" y="13"/>
                        </a:lnTo>
                        <a:lnTo>
                          <a:pt x="16" y="14"/>
                        </a:lnTo>
                        <a:lnTo>
                          <a:pt x="18" y="15"/>
                        </a:lnTo>
                        <a:lnTo>
                          <a:pt x="20" y="16"/>
                        </a:lnTo>
                        <a:lnTo>
                          <a:pt x="22" y="16"/>
                        </a:lnTo>
                        <a:lnTo>
                          <a:pt x="24" y="17"/>
                        </a:lnTo>
                        <a:lnTo>
                          <a:pt x="26" y="17"/>
                        </a:lnTo>
                        <a:lnTo>
                          <a:pt x="27" y="18"/>
                        </a:lnTo>
                        <a:lnTo>
                          <a:pt x="28" y="18"/>
                        </a:lnTo>
                        <a:lnTo>
                          <a:pt x="27" y="18"/>
                        </a:lnTo>
                        <a:lnTo>
                          <a:pt x="26" y="18"/>
                        </a:lnTo>
                        <a:lnTo>
                          <a:pt x="24" y="18"/>
                        </a:lnTo>
                        <a:lnTo>
                          <a:pt x="23" y="18"/>
                        </a:lnTo>
                        <a:lnTo>
                          <a:pt x="22" y="18"/>
                        </a:lnTo>
                      </a:path>
                    </a:pathLst>
                  </a:custGeom>
                  <a:solidFill>
                    <a:srgbClr val="000000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81" name="Freeform 544"/>
                  <p:cNvSpPr>
                    <a:spLocks/>
                  </p:cNvSpPr>
                  <p:nvPr/>
                </p:nvSpPr>
                <p:spPr bwMode="auto">
                  <a:xfrm>
                    <a:off x="759" y="3651"/>
                    <a:ext cx="19" cy="18"/>
                  </a:xfrm>
                  <a:custGeom>
                    <a:avLst/>
                    <a:gdLst>
                      <a:gd name="T0" fmla="*/ 18 w 19"/>
                      <a:gd name="T1" fmla="*/ 4 h 18"/>
                      <a:gd name="T2" fmla="*/ 0 w 19"/>
                      <a:gd name="T3" fmla="*/ 0 h 18"/>
                      <a:gd name="T4" fmla="*/ 0 w 19"/>
                      <a:gd name="T5" fmla="*/ 11 h 18"/>
                      <a:gd name="T6" fmla="*/ 18 w 19"/>
                      <a:gd name="T7" fmla="*/ 17 h 18"/>
                      <a:gd name="T8" fmla="*/ 18 w 19"/>
                      <a:gd name="T9" fmla="*/ 4 h 1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"/>
                      <a:gd name="T16" fmla="*/ 0 h 18"/>
                      <a:gd name="T17" fmla="*/ 19 w 19"/>
                      <a:gd name="T18" fmla="*/ 18 h 1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" h="18">
                        <a:moveTo>
                          <a:pt x="18" y="4"/>
                        </a:moveTo>
                        <a:lnTo>
                          <a:pt x="0" y="0"/>
                        </a:lnTo>
                        <a:lnTo>
                          <a:pt x="0" y="11"/>
                        </a:lnTo>
                        <a:lnTo>
                          <a:pt x="18" y="17"/>
                        </a:lnTo>
                        <a:lnTo>
                          <a:pt x="18" y="4"/>
                        </a:lnTo>
                      </a:path>
                    </a:pathLst>
                  </a:custGeom>
                  <a:solidFill>
                    <a:srgbClr val="FFFFFF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82" name="Freeform 545"/>
                  <p:cNvSpPr>
                    <a:spLocks/>
                  </p:cNvSpPr>
                  <p:nvPr/>
                </p:nvSpPr>
                <p:spPr bwMode="auto">
                  <a:xfrm>
                    <a:off x="727" y="3644"/>
                    <a:ext cx="19" cy="19"/>
                  </a:xfrm>
                  <a:custGeom>
                    <a:avLst/>
                    <a:gdLst>
                      <a:gd name="T0" fmla="*/ 18 w 19"/>
                      <a:gd name="T1" fmla="*/ 2 h 19"/>
                      <a:gd name="T2" fmla="*/ 0 w 19"/>
                      <a:gd name="T3" fmla="*/ 0 h 19"/>
                      <a:gd name="T4" fmla="*/ 0 w 19"/>
                      <a:gd name="T5" fmla="*/ 12 h 19"/>
                      <a:gd name="T6" fmla="*/ 18 w 19"/>
                      <a:gd name="T7" fmla="*/ 18 h 19"/>
                      <a:gd name="T8" fmla="*/ 18 w 19"/>
                      <a:gd name="T9" fmla="*/ 2 h 1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"/>
                      <a:gd name="T16" fmla="*/ 0 h 19"/>
                      <a:gd name="T17" fmla="*/ 19 w 19"/>
                      <a:gd name="T18" fmla="*/ 19 h 1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" h="19">
                        <a:moveTo>
                          <a:pt x="18" y="2"/>
                        </a:move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18" y="18"/>
                        </a:lnTo>
                        <a:lnTo>
                          <a:pt x="18" y="2"/>
                        </a:lnTo>
                      </a:path>
                    </a:pathLst>
                  </a:custGeom>
                  <a:solidFill>
                    <a:srgbClr val="FFFFFF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83" name="Line 546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27" y="3646"/>
                    <a:ext cx="40" cy="11"/>
                  </a:xfrm>
                  <a:prstGeom prst="line">
                    <a:avLst/>
                  </a:prstGeom>
                  <a:noFill/>
                  <a:ln w="9525">
                    <a:noFill/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84" name="Freeform 547"/>
                  <p:cNvSpPr>
                    <a:spLocks/>
                  </p:cNvSpPr>
                  <p:nvPr/>
                </p:nvSpPr>
                <p:spPr bwMode="auto">
                  <a:xfrm>
                    <a:off x="727" y="3646"/>
                    <a:ext cx="41" cy="19"/>
                  </a:xfrm>
                  <a:custGeom>
                    <a:avLst/>
                    <a:gdLst>
                      <a:gd name="T0" fmla="*/ 40 w 41"/>
                      <a:gd name="T1" fmla="*/ 18 h 19"/>
                      <a:gd name="T2" fmla="*/ 0 w 41"/>
                      <a:gd name="T3" fmla="*/ 0 h 19"/>
                      <a:gd name="T4" fmla="*/ 40 w 41"/>
                      <a:gd name="T5" fmla="*/ 18 h 19"/>
                      <a:gd name="T6" fmla="*/ 0 60000 65536"/>
                      <a:gd name="T7" fmla="*/ 0 60000 65536"/>
                      <a:gd name="T8" fmla="*/ 0 60000 65536"/>
                      <a:gd name="T9" fmla="*/ 0 w 41"/>
                      <a:gd name="T10" fmla="*/ 0 h 19"/>
                      <a:gd name="T11" fmla="*/ 41 w 41"/>
                      <a:gd name="T12" fmla="*/ 19 h 1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1" h="19">
                        <a:moveTo>
                          <a:pt x="40" y="18"/>
                        </a:moveTo>
                        <a:lnTo>
                          <a:pt x="0" y="0"/>
                        </a:lnTo>
                        <a:lnTo>
                          <a:pt x="40" y="18"/>
                        </a:lnTo>
                      </a:path>
                    </a:pathLst>
                  </a:custGeom>
                  <a:noFill/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85" name="Freeform 548"/>
                  <p:cNvSpPr>
                    <a:spLocks/>
                  </p:cNvSpPr>
                  <p:nvPr/>
                </p:nvSpPr>
                <p:spPr bwMode="auto">
                  <a:xfrm>
                    <a:off x="735" y="3631"/>
                    <a:ext cx="33" cy="27"/>
                  </a:xfrm>
                  <a:custGeom>
                    <a:avLst/>
                    <a:gdLst>
                      <a:gd name="T0" fmla="*/ 23 w 33"/>
                      <a:gd name="T1" fmla="*/ 16 h 28"/>
                      <a:gd name="T2" fmla="*/ 23 w 33"/>
                      <a:gd name="T3" fmla="*/ 14 h 28"/>
                      <a:gd name="T4" fmla="*/ 23 w 33"/>
                      <a:gd name="T5" fmla="*/ 14 h 28"/>
                      <a:gd name="T6" fmla="*/ 24 w 33"/>
                      <a:gd name="T7" fmla="*/ 14 h 28"/>
                      <a:gd name="T8" fmla="*/ 24 w 33"/>
                      <a:gd name="T9" fmla="*/ 14 h 28"/>
                      <a:gd name="T10" fmla="*/ 24 w 33"/>
                      <a:gd name="T11" fmla="*/ 14 h 28"/>
                      <a:gd name="T12" fmla="*/ 24 w 33"/>
                      <a:gd name="T13" fmla="*/ 14 h 28"/>
                      <a:gd name="T14" fmla="*/ 24 w 33"/>
                      <a:gd name="T15" fmla="*/ 14 h 28"/>
                      <a:gd name="T16" fmla="*/ 25 w 33"/>
                      <a:gd name="T17" fmla="*/ 14 h 28"/>
                      <a:gd name="T18" fmla="*/ 26 w 33"/>
                      <a:gd name="T19" fmla="*/ 13 h 28"/>
                      <a:gd name="T20" fmla="*/ 28 w 33"/>
                      <a:gd name="T21" fmla="*/ 11 h 28"/>
                      <a:gd name="T22" fmla="*/ 29 w 33"/>
                      <a:gd name="T23" fmla="*/ 9 h 28"/>
                      <a:gd name="T24" fmla="*/ 30 w 33"/>
                      <a:gd name="T25" fmla="*/ 8 h 28"/>
                      <a:gd name="T26" fmla="*/ 31 w 33"/>
                      <a:gd name="T27" fmla="*/ 6 h 28"/>
                      <a:gd name="T28" fmla="*/ 32 w 33"/>
                      <a:gd name="T29" fmla="*/ 5 h 28"/>
                      <a:gd name="T30" fmla="*/ 32 w 33"/>
                      <a:gd name="T31" fmla="*/ 5 h 28"/>
                      <a:gd name="T32" fmla="*/ 30 w 33"/>
                      <a:gd name="T33" fmla="*/ 5 h 28"/>
                      <a:gd name="T34" fmla="*/ 29 w 33"/>
                      <a:gd name="T35" fmla="*/ 5 h 28"/>
                      <a:gd name="T36" fmla="*/ 27 w 33"/>
                      <a:gd name="T37" fmla="*/ 4 h 28"/>
                      <a:gd name="T38" fmla="*/ 25 w 33"/>
                      <a:gd name="T39" fmla="*/ 4 h 28"/>
                      <a:gd name="T40" fmla="*/ 23 w 33"/>
                      <a:gd name="T41" fmla="*/ 3 h 28"/>
                      <a:gd name="T42" fmla="*/ 21 w 33"/>
                      <a:gd name="T43" fmla="*/ 3 h 28"/>
                      <a:gd name="T44" fmla="*/ 20 w 33"/>
                      <a:gd name="T45" fmla="*/ 3 h 28"/>
                      <a:gd name="T46" fmla="*/ 18 w 33"/>
                      <a:gd name="T47" fmla="*/ 2 h 28"/>
                      <a:gd name="T48" fmla="*/ 16 w 33"/>
                      <a:gd name="T49" fmla="*/ 1 h 28"/>
                      <a:gd name="T50" fmla="*/ 15 w 33"/>
                      <a:gd name="T51" fmla="*/ 1 h 28"/>
                      <a:gd name="T52" fmla="*/ 14 w 33"/>
                      <a:gd name="T53" fmla="*/ 0 h 28"/>
                      <a:gd name="T54" fmla="*/ 13 w 33"/>
                      <a:gd name="T55" fmla="*/ 0 h 28"/>
                      <a:gd name="T56" fmla="*/ 11 w 33"/>
                      <a:gd name="T57" fmla="*/ 0 h 28"/>
                      <a:gd name="T58" fmla="*/ 11 w 33"/>
                      <a:gd name="T59" fmla="*/ 0 h 28"/>
                      <a:gd name="T60" fmla="*/ 9 w 33"/>
                      <a:gd name="T61" fmla="*/ 0 h 28"/>
                      <a:gd name="T62" fmla="*/ 8 w 33"/>
                      <a:gd name="T63" fmla="*/ 1 h 28"/>
                      <a:gd name="T64" fmla="*/ 6 w 33"/>
                      <a:gd name="T65" fmla="*/ 3 h 28"/>
                      <a:gd name="T66" fmla="*/ 4 w 33"/>
                      <a:gd name="T67" fmla="*/ 4 h 28"/>
                      <a:gd name="T68" fmla="*/ 2 w 33"/>
                      <a:gd name="T69" fmla="*/ 6 h 28"/>
                      <a:gd name="T70" fmla="*/ 1 w 33"/>
                      <a:gd name="T71" fmla="*/ 7 h 28"/>
                      <a:gd name="T72" fmla="*/ 0 w 33"/>
                      <a:gd name="T73" fmla="*/ 8 h 28"/>
                      <a:gd name="T74" fmla="*/ 0 w 33"/>
                      <a:gd name="T75" fmla="*/ 10 h 28"/>
                      <a:gd name="T76" fmla="*/ 0 w 33"/>
                      <a:gd name="T77" fmla="*/ 11 h 28"/>
                      <a:gd name="T78" fmla="*/ 0 w 33"/>
                      <a:gd name="T79" fmla="*/ 13 h 28"/>
                      <a:gd name="T80" fmla="*/ 0 w 33"/>
                      <a:gd name="T81" fmla="*/ 14 h 28"/>
                      <a:gd name="T82" fmla="*/ 0 w 33"/>
                      <a:gd name="T83" fmla="*/ 14 h 28"/>
                      <a:gd name="T84" fmla="*/ 0 w 33"/>
                      <a:gd name="T85" fmla="*/ 14 h 28"/>
                      <a:gd name="T86" fmla="*/ 0 w 33"/>
                      <a:gd name="T87" fmla="*/ 14 h 28"/>
                      <a:gd name="T88" fmla="*/ 24 w 33"/>
                      <a:gd name="T89" fmla="*/ 18 h 28"/>
                      <a:gd name="T90" fmla="*/ 23 w 33"/>
                      <a:gd name="T91" fmla="*/ 16 h 28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w 33"/>
                      <a:gd name="T139" fmla="*/ 0 h 28"/>
                      <a:gd name="T140" fmla="*/ 33 w 33"/>
                      <a:gd name="T141" fmla="*/ 28 h 28"/>
                    </a:gdLst>
                    <a:ahLst/>
                    <a:cxnLst>
                      <a:cxn ang="T92">
                        <a:pos x="T0" y="T1"/>
                      </a:cxn>
                      <a:cxn ang="T93">
                        <a:pos x="T2" y="T3"/>
                      </a:cxn>
                      <a:cxn ang="T94">
                        <a:pos x="T4" y="T5"/>
                      </a:cxn>
                      <a:cxn ang="T95">
                        <a:pos x="T6" y="T7"/>
                      </a:cxn>
                      <a:cxn ang="T96">
                        <a:pos x="T8" y="T9"/>
                      </a:cxn>
                      <a:cxn ang="T97">
                        <a:pos x="T10" y="T11"/>
                      </a:cxn>
                      <a:cxn ang="T98">
                        <a:pos x="T12" y="T13"/>
                      </a:cxn>
                      <a:cxn ang="T99">
                        <a:pos x="T14" y="T15"/>
                      </a:cxn>
                      <a:cxn ang="T100">
                        <a:pos x="T16" y="T17"/>
                      </a:cxn>
                      <a:cxn ang="T101">
                        <a:pos x="T18" y="T19"/>
                      </a:cxn>
                      <a:cxn ang="T102">
                        <a:pos x="T20" y="T21"/>
                      </a:cxn>
                      <a:cxn ang="T103">
                        <a:pos x="T22" y="T23"/>
                      </a:cxn>
                      <a:cxn ang="T104">
                        <a:pos x="T24" y="T25"/>
                      </a:cxn>
                      <a:cxn ang="T105">
                        <a:pos x="T26" y="T27"/>
                      </a:cxn>
                      <a:cxn ang="T106">
                        <a:pos x="T28" y="T29"/>
                      </a:cxn>
                      <a:cxn ang="T107">
                        <a:pos x="T30" y="T31"/>
                      </a:cxn>
                      <a:cxn ang="T108">
                        <a:pos x="T32" y="T33"/>
                      </a:cxn>
                      <a:cxn ang="T109">
                        <a:pos x="T34" y="T35"/>
                      </a:cxn>
                      <a:cxn ang="T110">
                        <a:pos x="T36" y="T37"/>
                      </a:cxn>
                      <a:cxn ang="T111">
                        <a:pos x="T38" y="T39"/>
                      </a:cxn>
                      <a:cxn ang="T112">
                        <a:pos x="T40" y="T41"/>
                      </a:cxn>
                      <a:cxn ang="T113">
                        <a:pos x="T42" y="T43"/>
                      </a:cxn>
                      <a:cxn ang="T114">
                        <a:pos x="T44" y="T45"/>
                      </a:cxn>
                      <a:cxn ang="T115">
                        <a:pos x="T46" y="T47"/>
                      </a:cxn>
                      <a:cxn ang="T116">
                        <a:pos x="T48" y="T49"/>
                      </a:cxn>
                      <a:cxn ang="T117">
                        <a:pos x="T50" y="T51"/>
                      </a:cxn>
                      <a:cxn ang="T118">
                        <a:pos x="T52" y="T53"/>
                      </a:cxn>
                      <a:cxn ang="T119">
                        <a:pos x="T54" y="T55"/>
                      </a:cxn>
                      <a:cxn ang="T120">
                        <a:pos x="T56" y="T57"/>
                      </a:cxn>
                      <a:cxn ang="T121">
                        <a:pos x="T58" y="T59"/>
                      </a:cxn>
                      <a:cxn ang="T122">
                        <a:pos x="T60" y="T61"/>
                      </a:cxn>
                      <a:cxn ang="T123">
                        <a:pos x="T62" y="T63"/>
                      </a:cxn>
                      <a:cxn ang="T124">
                        <a:pos x="T64" y="T65"/>
                      </a:cxn>
                      <a:cxn ang="T125">
                        <a:pos x="T66" y="T67"/>
                      </a:cxn>
                      <a:cxn ang="T126">
                        <a:pos x="T68" y="T69"/>
                      </a:cxn>
                      <a:cxn ang="T127">
                        <a:pos x="T70" y="T71"/>
                      </a:cxn>
                      <a:cxn ang="T128">
                        <a:pos x="T72" y="T73"/>
                      </a:cxn>
                      <a:cxn ang="T129">
                        <a:pos x="T74" y="T75"/>
                      </a:cxn>
                      <a:cxn ang="T130">
                        <a:pos x="T76" y="T77"/>
                      </a:cxn>
                      <a:cxn ang="T131">
                        <a:pos x="T78" y="T79"/>
                      </a:cxn>
                      <a:cxn ang="T132">
                        <a:pos x="T80" y="T81"/>
                      </a:cxn>
                      <a:cxn ang="T133">
                        <a:pos x="T82" y="T83"/>
                      </a:cxn>
                      <a:cxn ang="T134">
                        <a:pos x="T84" y="T85"/>
                      </a:cxn>
                      <a:cxn ang="T135">
                        <a:pos x="T86" y="T87"/>
                      </a:cxn>
                      <a:cxn ang="T136">
                        <a:pos x="T88" y="T89"/>
                      </a:cxn>
                      <a:cxn ang="T137">
                        <a:pos x="T90" y="T91"/>
                      </a:cxn>
                    </a:cxnLst>
                    <a:rect l="T138" t="T139" r="T140" b="T141"/>
                    <a:pathLst>
                      <a:path w="33" h="28">
                        <a:moveTo>
                          <a:pt x="23" y="25"/>
                        </a:moveTo>
                        <a:lnTo>
                          <a:pt x="23" y="23"/>
                        </a:lnTo>
                        <a:lnTo>
                          <a:pt x="23" y="22"/>
                        </a:lnTo>
                        <a:lnTo>
                          <a:pt x="24" y="20"/>
                        </a:lnTo>
                        <a:lnTo>
                          <a:pt x="24" y="18"/>
                        </a:lnTo>
                        <a:lnTo>
                          <a:pt x="24" y="17"/>
                        </a:lnTo>
                        <a:lnTo>
                          <a:pt x="24" y="16"/>
                        </a:lnTo>
                        <a:lnTo>
                          <a:pt x="24" y="15"/>
                        </a:lnTo>
                        <a:lnTo>
                          <a:pt x="25" y="14"/>
                        </a:lnTo>
                        <a:lnTo>
                          <a:pt x="26" y="13"/>
                        </a:lnTo>
                        <a:lnTo>
                          <a:pt x="28" y="11"/>
                        </a:lnTo>
                        <a:lnTo>
                          <a:pt x="29" y="9"/>
                        </a:lnTo>
                        <a:lnTo>
                          <a:pt x="30" y="8"/>
                        </a:lnTo>
                        <a:lnTo>
                          <a:pt x="31" y="6"/>
                        </a:lnTo>
                        <a:lnTo>
                          <a:pt x="32" y="5"/>
                        </a:lnTo>
                        <a:lnTo>
                          <a:pt x="30" y="5"/>
                        </a:lnTo>
                        <a:lnTo>
                          <a:pt x="29" y="5"/>
                        </a:lnTo>
                        <a:lnTo>
                          <a:pt x="27" y="4"/>
                        </a:lnTo>
                        <a:lnTo>
                          <a:pt x="25" y="4"/>
                        </a:lnTo>
                        <a:lnTo>
                          <a:pt x="23" y="3"/>
                        </a:lnTo>
                        <a:lnTo>
                          <a:pt x="21" y="3"/>
                        </a:lnTo>
                        <a:lnTo>
                          <a:pt x="20" y="3"/>
                        </a:lnTo>
                        <a:lnTo>
                          <a:pt x="18" y="2"/>
                        </a:lnTo>
                        <a:lnTo>
                          <a:pt x="16" y="1"/>
                        </a:lnTo>
                        <a:lnTo>
                          <a:pt x="15" y="1"/>
                        </a:lnTo>
                        <a:lnTo>
                          <a:pt x="14" y="0"/>
                        </a:lnTo>
                        <a:lnTo>
                          <a:pt x="13" y="0"/>
                        </a:lnTo>
                        <a:lnTo>
                          <a:pt x="11" y="0"/>
                        </a:lnTo>
                        <a:lnTo>
                          <a:pt x="9" y="0"/>
                        </a:lnTo>
                        <a:lnTo>
                          <a:pt x="8" y="1"/>
                        </a:lnTo>
                        <a:lnTo>
                          <a:pt x="6" y="3"/>
                        </a:lnTo>
                        <a:lnTo>
                          <a:pt x="4" y="4"/>
                        </a:lnTo>
                        <a:lnTo>
                          <a:pt x="2" y="6"/>
                        </a:lnTo>
                        <a:lnTo>
                          <a:pt x="1" y="7"/>
                        </a:lnTo>
                        <a:lnTo>
                          <a:pt x="0" y="8"/>
                        </a:lnTo>
                        <a:lnTo>
                          <a:pt x="0" y="10"/>
                        </a:lnTo>
                        <a:lnTo>
                          <a:pt x="0" y="11"/>
                        </a:lnTo>
                        <a:lnTo>
                          <a:pt x="0" y="13"/>
                        </a:lnTo>
                        <a:lnTo>
                          <a:pt x="0" y="15"/>
                        </a:lnTo>
                        <a:lnTo>
                          <a:pt x="0" y="17"/>
                        </a:lnTo>
                        <a:lnTo>
                          <a:pt x="0" y="19"/>
                        </a:lnTo>
                        <a:lnTo>
                          <a:pt x="0" y="20"/>
                        </a:lnTo>
                        <a:lnTo>
                          <a:pt x="24" y="27"/>
                        </a:lnTo>
                        <a:lnTo>
                          <a:pt x="23" y="25"/>
                        </a:lnTo>
                      </a:path>
                    </a:pathLst>
                  </a:custGeom>
                  <a:solidFill>
                    <a:schemeClr val="accent2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86" name="Freeform 549"/>
                  <p:cNvSpPr>
                    <a:spLocks/>
                  </p:cNvSpPr>
                  <p:nvPr/>
                </p:nvSpPr>
                <p:spPr bwMode="auto">
                  <a:xfrm>
                    <a:off x="734" y="3642"/>
                    <a:ext cx="24" cy="19"/>
                  </a:xfrm>
                  <a:custGeom>
                    <a:avLst/>
                    <a:gdLst>
                      <a:gd name="T0" fmla="*/ 0 w 24"/>
                      <a:gd name="T1" fmla="*/ 10 h 19"/>
                      <a:gd name="T2" fmla="*/ 0 w 24"/>
                      <a:gd name="T3" fmla="*/ 0 h 19"/>
                      <a:gd name="T4" fmla="*/ 23 w 24"/>
                      <a:gd name="T5" fmla="*/ 7 h 19"/>
                      <a:gd name="T6" fmla="*/ 23 w 24"/>
                      <a:gd name="T7" fmla="*/ 18 h 19"/>
                      <a:gd name="T8" fmla="*/ 0 w 24"/>
                      <a:gd name="T9" fmla="*/ 10 h 1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"/>
                      <a:gd name="T16" fmla="*/ 0 h 19"/>
                      <a:gd name="T17" fmla="*/ 24 w 24"/>
                      <a:gd name="T18" fmla="*/ 19 h 1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" h="19">
                        <a:moveTo>
                          <a:pt x="0" y="10"/>
                        </a:moveTo>
                        <a:lnTo>
                          <a:pt x="0" y="0"/>
                        </a:lnTo>
                        <a:lnTo>
                          <a:pt x="23" y="7"/>
                        </a:lnTo>
                        <a:lnTo>
                          <a:pt x="23" y="18"/>
                        </a:lnTo>
                        <a:lnTo>
                          <a:pt x="0" y="10"/>
                        </a:lnTo>
                      </a:path>
                    </a:pathLst>
                  </a:custGeom>
                  <a:solidFill>
                    <a:srgbClr val="000000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87" name="Line 55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734" y="3646"/>
                    <a:ext cx="23" cy="6"/>
                  </a:xfrm>
                  <a:prstGeom prst="line">
                    <a:avLst/>
                  </a:prstGeom>
                  <a:noFill/>
                  <a:ln w="9525">
                    <a:noFill/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88" name="Freeform 551"/>
                  <p:cNvSpPr>
                    <a:spLocks/>
                  </p:cNvSpPr>
                  <p:nvPr/>
                </p:nvSpPr>
                <p:spPr bwMode="auto">
                  <a:xfrm>
                    <a:off x="757" y="3636"/>
                    <a:ext cx="19" cy="19"/>
                  </a:xfrm>
                  <a:custGeom>
                    <a:avLst/>
                    <a:gdLst>
                      <a:gd name="T0" fmla="*/ 2 w 19"/>
                      <a:gd name="T1" fmla="*/ 12 h 19"/>
                      <a:gd name="T2" fmla="*/ 0 w 19"/>
                      <a:gd name="T3" fmla="*/ 18 h 19"/>
                      <a:gd name="T4" fmla="*/ 0 w 19"/>
                      <a:gd name="T5" fmla="*/ 17 h 19"/>
                      <a:gd name="T6" fmla="*/ 0 w 19"/>
                      <a:gd name="T7" fmla="*/ 16 h 19"/>
                      <a:gd name="T8" fmla="*/ 0 w 19"/>
                      <a:gd name="T9" fmla="*/ 15 h 19"/>
                      <a:gd name="T10" fmla="*/ 0 w 19"/>
                      <a:gd name="T11" fmla="*/ 14 h 19"/>
                      <a:gd name="T12" fmla="*/ 0 w 19"/>
                      <a:gd name="T13" fmla="*/ 12 h 19"/>
                      <a:gd name="T14" fmla="*/ 0 w 19"/>
                      <a:gd name="T15" fmla="*/ 10 h 19"/>
                      <a:gd name="T16" fmla="*/ 1 w 19"/>
                      <a:gd name="T17" fmla="*/ 9 h 19"/>
                      <a:gd name="T18" fmla="*/ 1 w 19"/>
                      <a:gd name="T19" fmla="*/ 9 h 19"/>
                      <a:gd name="T20" fmla="*/ 2 w 19"/>
                      <a:gd name="T21" fmla="*/ 8 h 19"/>
                      <a:gd name="T22" fmla="*/ 4 w 19"/>
                      <a:gd name="T23" fmla="*/ 7 h 19"/>
                      <a:gd name="T24" fmla="*/ 6 w 19"/>
                      <a:gd name="T25" fmla="*/ 5 h 19"/>
                      <a:gd name="T26" fmla="*/ 10 w 19"/>
                      <a:gd name="T27" fmla="*/ 4 h 19"/>
                      <a:gd name="T28" fmla="*/ 13 w 19"/>
                      <a:gd name="T29" fmla="*/ 2 h 19"/>
                      <a:gd name="T30" fmla="*/ 15 w 19"/>
                      <a:gd name="T31" fmla="*/ 1 h 19"/>
                      <a:gd name="T32" fmla="*/ 18 w 19"/>
                      <a:gd name="T33" fmla="*/ 0 h 19"/>
                      <a:gd name="T34" fmla="*/ 18 w 19"/>
                      <a:gd name="T35" fmla="*/ 0 h 19"/>
                      <a:gd name="T36" fmla="*/ 2 w 19"/>
                      <a:gd name="T37" fmla="*/ 12 h 19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9"/>
                      <a:gd name="T58" fmla="*/ 0 h 19"/>
                      <a:gd name="T59" fmla="*/ 19 w 19"/>
                      <a:gd name="T60" fmla="*/ 19 h 19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9" h="19">
                        <a:moveTo>
                          <a:pt x="2" y="12"/>
                        </a:moveTo>
                        <a:lnTo>
                          <a:pt x="0" y="18"/>
                        </a:lnTo>
                        <a:lnTo>
                          <a:pt x="0" y="17"/>
                        </a:lnTo>
                        <a:lnTo>
                          <a:pt x="0" y="16"/>
                        </a:lnTo>
                        <a:lnTo>
                          <a:pt x="0" y="15"/>
                        </a:lnTo>
                        <a:lnTo>
                          <a:pt x="0" y="14"/>
                        </a:lnTo>
                        <a:lnTo>
                          <a:pt x="0" y="12"/>
                        </a:lnTo>
                        <a:lnTo>
                          <a:pt x="0" y="10"/>
                        </a:lnTo>
                        <a:lnTo>
                          <a:pt x="1" y="9"/>
                        </a:lnTo>
                        <a:lnTo>
                          <a:pt x="2" y="8"/>
                        </a:lnTo>
                        <a:lnTo>
                          <a:pt x="4" y="7"/>
                        </a:lnTo>
                        <a:lnTo>
                          <a:pt x="6" y="5"/>
                        </a:lnTo>
                        <a:lnTo>
                          <a:pt x="10" y="4"/>
                        </a:lnTo>
                        <a:lnTo>
                          <a:pt x="13" y="2"/>
                        </a:lnTo>
                        <a:lnTo>
                          <a:pt x="15" y="1"/>
                        </a:lnTo>
                        <a:lnTo>
                          <a:pt x="18" y="0"/>
                        </a:lnTo>
                        <a:lnTo>
                          <a:pt x="2" y="12"/>
                        </a:lnTo>
                      </a:path>
                    </a:pathLst>
                  </a:custGeom>
                  <a:solidFill>
                    <a:srgbClr val="7F7F7F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89" name="Freeform 552"/>
                  <p:cNvSpPr>
                    <a:spLocks/>
                  </p:cNvSpPr>
                  <p:nvPr/>
                </p:nvSpPr>
                <p:spPr bwMode="auto">
                  <a:xfrm>
                    <a:off x="742" y="3606"/>
                    <a:ext cx="50" cy="20"/>
                  </a:xfrm>
                  <a:custGeom>
                    <a:avLst/>
                    <a:gdLst>
                      <a:gd name="T0" fmla="*/ 49 w 50"/>
                      <a:gd name="T1" fmla="*/ 5 h 20"/>
                      <a:gd name="T2" fmla="*/ 20 w 50"/>
                      <a:gd name="T3" fmla="*/ 0 h 20"/>
                      <a:gd name="T4" fmla="*/ 19 w 50"/>
                      <a:gd name="T5" fmla="*/ 0 h 20"/>
                      <a:gd name="T6" fmla="*/ 16 w 50"/>
                      <a:gd name="T7" fmla="*/ 1 h 20"/>
                      <a:gd name="T8" fmla="*/ 13 w 50"/>
                      <a:gd name="T9" fmla="*/ 2 h 20"/>
                      <a:gd name="T10" fmla="*/ 10 w 50"/>
                      <a:gd name="T11" fmla="*/ 4 h 20"/>
                      <a:gd name="T12" fmla="*/ 6 w 50"/>
                      <a:gd name="T13" fmla="*/ 6 h 20"/>
                      <a:gd name="T14" fmla="*/ 3 w 50"/>
                      <a:gd name="T15" fmla="*/ 8 h 20"/>
                      <a:gd name="T16" fmla="*/ 0 w 50"/>
                      <a:gd name="T17" fmla="*/ 9 h 20"/>
                      <a:gd name="T18" fmla="*/ 0 w 50"/>
                      <a:gd name="T19" fmla="*/ 10 h 20"/>
                      <a:gd name="T20" fmla="*/ 1 w 50"/>
                      <a:gd name="T21" fmla="*/ 12 h 20"/>
                      <a:gd name="T22" fmla="*/ 4 w 50"/>
                      <a:gd name="T23" fmla="*/ 13 h 20"/>
                      <a:gd name="T24" fmla="*/ 9 w 50"/>
                      <a:gd name="T25" fmla="*/ 15 h 20"/>
                      <a:gd name="T26" fmla="*/ 16 w 50"/>
                      <a:gd name="T27" fmla="*/ 16 h 20"/>
                      <a:gd name="T28" fmla="*/ 22 w 50"/>
                      <a:gd name="T29" fmla="*/ 17 h 20"/>
                      <a:gd name="T30" fmla="*/ 28 w 50"/>
                      <a:gd name="T31" fmla="*/ 18 h 20"/>
                      <a:gd name="T32" fmla="*/ 32 w 50"/>
                      <a:gd name="T33" fmla="*/ 19 h 20"/>
                      <a:gd name="T34" fmla="*/ 35 w 50"/>
                      <a:gd name="T35" fmla="*/ 18 h 20"/>
                      <a:gd name="T36" fmla="*/ 37 w 50"/>
                      <a:gd name="T37" fmla="*/ 16 h 20"/>
                      <a:gd name="T38" fmla="*/ 39 w 50"/>
                      <a:gd name="T39" fmla="*/ 14 h 20"/>
                      <a:gd name="T40" fmla="*/ 41 w 50"/>
                      <a:gd name="T41" fmla="*/ 12 h 20"/>
                      <a:gd name="T42" fmla="*/ 43 w 50"/>
                      <a:gd name="T43" fmla="*/ 10 h 20"/>
                      <a:gd name="T44" fmla="*/ 45 w 50"/>
                      <a:gd name="T45" fmla="*/ 8 h 20"/>
                      <a:gd name="T46" fmla="*/ 47 w 50"/>
                      <a:gd name="T47" fmla="*/ 6 h 20"/>
                      <a:gd name="T48" fmla="*/ 49 w 50"/>
                      <a:gd name="T49" fmla="*/ 5 h 20"/>
                      <a:gd name="T50" fmla="*/ 49 w 50"/>
                      <a:gd name="T51" fmla="*/ 5 h 20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50"/>
                      <a:gd name="T79" fmla="*/ 0 h 20"/>
                      <a:gd name="T80" fmla="*/ 50 w 50"/>
                      <a:gd name="T81" fmla="*/ 20 h 20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50" h="20">
                        <a:moveTo>
                          <a:pt x="49" y="5"/>
                        </a:moveTo>
                        <a:lnTo>
                          <a:pt x="20" y="0"/>
                        </a:lnTo>
                        <a:lnTo>
                          <a:pt x="19" y="0"/>
                        </a:lnTo>
                        <a:lnTo>
                          <a:pt x="16" y="1"/>
                        </a:lnTo>
                        <a:lnTo>
                          <a:pt x="13" y="2"/>
                        </a:lnTo>
                        <a:lnTo>
                          <a:pt x="10" y="4"/>
                        </a:lnTo>
                        <a:lnTo>
                          <a:pt x="6" y="6"/>
                        </a:lnTo>
                        <a:lnTo>
                          <a:pt x="3" y="8"/>
                        </a:lnTo>
                        <a:lnTo>
                          <a:pt x="0" y="9"/>
                        </a:lnTo>
                        <a:lnTo>
                          <a:pt x="0" y="10"/>
                        </a:lnTo>
                        <a:lnTo>
                          <a:pt x="1" y="12"/>
                        </a:lnTo>
                        <a:lnTo>
                          <a:pt x="4" y="13"/>
                        </a:lnTo>
                        <a:lnTo>
                          <a:pt x="9" y="15"/>
                        </a:lnTo>
                        <a:lnTo>
                          <a:pt x="16" y="16"/>
                        </a:lnTo>
                        <a:lnTo>
                          <a:pt x="22" y="17"/>
                        </a:lnTo>
                        <a:lnTo>
                          <a:pt x="28" y="18"/>
                        </a:lnTo>
                        <a:lnTo>
                          <a:pt x="32" y="19"/>
                        </a:lnTo>
                        <a:lnTo>
                          <a:pt x="35" y="18"/>
                        </a:lnTo>
                        <a:lnTo>
                          <a:pt x="37" y="16"/>
                        </a:lnTo>
                        <a:lnTo>
                          <a:pt x="39" y="14"/>
                        </a:lnTo>
                        <a:lnTo>
                          <a:pt x="41" y="12"/>
                        </a:lnTo>
                        <a:lnTo>
                          <a:pt x="43" y="10"/>
                        </a:lnTo>
                        <a:lnTo>
                          <a:pt x="45" y="8"/>
                        </a:lnTo>
                        <a:lnTo>
                          <a:pt x="47" y="6"/>
                        </a:lnTo>
                        <a:lnTo>
                          <a:pt x="49" y="5"/>
                        </a:lnTo>
                      </a:path>
                    </a:pathLst>
                  </a:custGeom>
                  <a:solidFill>
                    <a:srgbClr val="FFD76A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90" name="Freeform 553"/>
                  <p:cNvSpPr>
                    <a:spLocks/>
                  </p:cNvSpPr>
                  <p:nvPr/>
                </p:nvSpPr>
                <p:spPr bwMode="auto">
                  <a:xfrm>
                    <a:off x="751" y="3595"/>
                    <a:ext cx="40" cy="25"/>
                  </a:xfrm>
                  <a:custGeom>
                    <a:avLst/>
                    <a:gdLst>
                      <a:gd name="T0" fmla="*/ 31 w 40"/>
                      <a:gd name="T1" fmla="*/ 24 h 25"/>
                      <a:gd name="T2" fmla="*/ 0 w 40"/>
                      <a:gd name="T3" fmla="*/ 17 h 25"/>
                      <a:gd name="T4" fmla="*/ 0 w 40"/>
                      <a:gd name="T5" fmla="*/ 16 h 25"/>
                      <a:gd name="T6" fmla="*/ 0 w 40"/>
                      <a:gd name="T7" fmla="*/ 14 h 25"/>
                      <a:gd name="T8" fmla="*/ 1 w 40"/>
                      <a:gd name="T9" fmla="*/ 12 h 25"/>
                      <a:gd name="T10" fmla="*/ 2 w 40"/>
                      <a:gd name="T11" fmla="*/ 8 h 25"/>
                      <a:gd name="T12" fmla="*/ 3 w 40"/>
                      <a:gd name="T13" fmla="*/ 6 h 25"/>
                      <a:gd name="T14" fmla="*/ 5 w 40"/>
                      <a:gd name="T15" fmla="*/ 2 h 25"/>
                      <a:gd name="T16" fmla="*/ 7 w 40"/>
                      <a:gd name="T17" fmla="*/ 0 h 25"/>
                      <a:gd name="T18" fmla="*/ 8 w 40"/>
                      <a:gd name="T19" fmla="*/ 0 h 25"/>
                      <a:gd name="T20" fmla="*/ 11 w 40"/>
                      <a:gd name="T21" fmla="*/ 0 h 25"/>
                      <a:gd name="T22" fmla="*/ 15 w 40"/>
                      <a:gd name="T23" fmla="*/ 0 h 25"/>
                      <a:gd name="T24" fmla="*/ 20 w 40"/>
                      <a:gd name="T25" fmla="*/ 2 h 25"/>
                      <a:gd name="T26" fmla="*/ 25 w 40"/>
                      <a:gd name="T27" fmla="*/ 2 h 25"/>
                      <a:gd name="T28" fmla="*/ 30 w 40"/>
                      <a:gd name="T29" fmla="*/ 4 h 25"/>
                      <a:gd name="T30" fmla="*/ 35 w 40"/>
                      <a:gd name="T31" fmla="*/ 5 h 25"/>
                      <a:gd name="T32" fmla="*/ 38 w 40"/>
                      <a:gd name="T33" fmla="*/ 6 h 25"/>
                      <a:gd name="T34" fmla="*/ 39 w 40"/>
                      <a:gd name="T35" fmla="*/ 6 h 25"/>
                      <a:gd name="T36" fmla="*/ 38 w 40"/>
                      <a:gd name="T37" fmla="*/ 6 h 25"/>
                      <a:gd name="T38" fmla="*/ 37 w 40"/>
                      <a:gd name="T39" fmla="*/ 6 h 25"/>
                      <a:gd name="T40" fmla="*/ 37 w 40"/>
                      <a:gd name="T41" fmla="*/ 6 h 25"/>
                      <a:gd name="T42" fmla="*/ 36 w 40"/>
                      <a:gd name="T43" fmla="*/ 7 h 25"/>
                      <a:gd name="T44" fmla="*/ 35 w 40"/>
                      <a:gd name="T45" fmla="*/ 8 h 25"/>
                      <a:gd name="T46" fmla="*/ 35 w 40"/>
                      <a:gd name="T47" fmla="*/ 9 h 25"/>
                      <a:gd name="T48" fmla="*/ 34 w 40"/>
                      <a:gd name="T49" fmla="*/ 10 h 25"/>
                      <a:gd name="T50" fmla="*/ 33 w 40"/>
                      <a:gd name="T51" fmla="*/ 12 h 25"/>
                      <a:gd name="T52" fmla="*/ 33 w 40"/>
                      <a:gd name="T53" fmla="*/ 14 h 25"/>
                      <a:gd name="T54" fmla="*/ 33 w 40"/>
                      <a:gd name="T55" fmla="*/ 16 h 25"/>
                      <a:gd name="T56" fmla="*/ 32 w 40"/>
                      <a:gd name="T57" fmla="*/ 18 h 25"/>
                      <a:gd name="T58" fmla="*/ 32 w 40"/>
                      <a:gd name="T59" fmla="*/ 20 h 25"/>
                      <a:gd name="T60" fmla="*/ 31 w 40"/>
                      <a:gd name="T61" fmla="*/ 22 h 25"/>
                      <a:gd name="T62" fmla="*/ 31 w 40"/>
                      <a:gd name="T63" fmla="*/ 23 h 25"/>
                      <a:gd name="T64" fmla="*/ 31 w 40"/>
                      <a:gd name="T65" fmla="*/ 24 h 2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40"/>
                      <a:gd name="T100" fmla="*/ 0 h 25"/>
                      <a:gd name="T101" fmla="*/ 40 w 40"/>
                      <a:gd name="T102" fmla="*/ 25 h 25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40" h="25">
                        <a:moveTo>
                          <a:pt x="31" y="24"/>
                        </a:moveTo>
                        <a:lnTo>
                          <a:pt x="0" y="17"/>
                        </a:lnTo>
                        <a:lnTo>
                          <a:pt x="0" y="16"/>
                        </a:lnTo>
                        <a:lnTo>
                          <a:pt x="0" y="14"/>
                        </a:lnTo>
                        <a:lnTo>
                          <a:pt x="1" y="12"/>
                        </a:lnTo>
                        <a:lnTo>
                          <a:pt x="2" y="8"/>
                        </a:lnTo>
                        <a:lnTo>
                          <a:pt x="3" y="6"/>
                        </a:lnTo>
                        <a:lnTo>
                          <a:pt x="5" y="2"/>
                        </a:lnTo>
                        <a:lnTo>
                          <a:pt x="7" y="0"/>
                        </a:lnTo>
                        <a:lnTo>
                          <a:pt x="8" y="0"/>
                        </a:lnTo>
                        <a:lnTo>
                          <a:pt x="11" y="0"/>
                        </a:lnTo>
                        <a:lnTo>
                          <a:pt x="15" y="0"/>
                        </a:lnTo>
                        <a:lnTo>
                          <a:pt x="20" y="2"/>
                        </a:lnTo>
                        <a:lnTo>
                          <a:pt x="25" y="2"/>
                        </a:lnTo>
                        <a:lnTo>
                          <a:pt x="30" y="4"/>
                        </a:lnTo>
                        <a:lnTo>
                          <a:pt x="35" y="5"/>
                        </a:lnTo>
                        <a:lnTo>
                          <a:pt x="38" y="6"/>
                        </a:lnTo>
                        <a:lnTo>
                          <a:pt x="39" y="6"/>
                        </a:lnTo>
                        <a:lnTo>
                          <a:pt x="38" y="6"/>
                        </a:lnTo>
                        <a:lnTo>
                          <a:pt x="37" y="6"/>
                        </a:lnTo>
                        <a:lnTo>
                          <a:pt x="36" y="7"/>
                        </a:lnTo>
                        <a:lnTo>
                          <a:pt x="35" y="8"/>
                        </a:lnTo>
                        <a:lnTo>
                          <a:pt x="35" y="9"/>
                        </a:lnTo>
                        <a:lnTo>
                          <a:pt x="34" y="10"/>
                        </a:lnTo>
                        <a:lnTo>
                          <a:pt x="33" y="12"/>
                        </a:lnTo>
                        <a:lnTo>
                          <a:pt x="33" y="14"/>
                        </a:lnTo>
                        <a:lnTo>
                          <a:pt x="33" y="16"/>
                        </a:lnTo>
                        <a:lnTo>
                          <a:pt x="32" y="18"/>
                        </a:lnTo>
                        <a:lnTo>
                          <a:pt x="32" y="20"/>
                        </a:lnTo>
                        <a:lnTo>
                          <a:pt x="31" y="22"/>
                        </a:lnTo>
                        <a:lnTo>
                          <a:pt x="31" y="23"/>
                        </a:lnTo>
                        <a:lnTo>
                          <a:pt x="31" y="24"/>
                        </a:lnTo>
                      </a:path>
                    </a:pathLst>
                  </a:custGeom>
                  <a:solidFill>
                    <a:schemeClr val="accent2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91" name="Freeform 554"/>
                  <p:cNvSpPr>
                    <a:spLocks/>
                  </p:cNvSpPr>
                  <p:nvPr/>
                </p:nvSpPr>
                <p:spPr bwMode="auto">
                  <a:xfrm>
                    <a:off x="781" y="3600"/>
                    <a:ext cx="19" cy="19"/>
                  </a:xfrm>
                  <a:custGeom>
                    <a:avLst/>
                    <a:gdLst>
                      <a:gd name="T0" fmla="*/ 0 w 19"/>
                      <a:gd name="T1" fmla="*/ 18 h 19"/>
                      <a:gd name="T2" fmla="*/ 18 w 19"/>
                      <a:gd name="T3" fmla="*/ 10 h 19"/>
                      <a:gd name="T4" fmla="*/ 18 w 19"/>
                      <a:gd name="T5" fmla="*/ 0 h 19"/>
                      <a:gd name="T6" fmla="*/ 15 w 19"/>
                      <a:gd name="T7" fmla="*/ 0 h 19"/>
                      <a:gd name="T8" fmla="*/ 14 w 19"/>
                      <a:gd name="T9" fmla="*/ 0 h 19"/>
                      <a:gd name="T10" fmla="*/ 12 w 19"/>
                      <a:gd name="T11" fmla="*/ 0 h 19"/>
                      <a:gd name="T12" fmla="*/ 11 w 19"/>
                      <a:gd name="T13" fmla="*/ 0 h 19"/>
                      <a:gd name="T14" fmla="*/ 9 w 19"/>
                      <a:gd name="T15" fmla="*/ 1 h 19"/>
                      <a:gd name="T16" fmla="*/ 9 w 19"/>
                      <a:gd name="T17" fmla="*/ 2 h 19"/>
                      <a:gd name="T18" fmla="*/ 7 w 19"/>
                      <a:gd name="T19" fmla="*/ 3 h 19"/>
                      <a:gd name="T20" fmla="*/ 5 w 19"/>
                      <a:gd name="T21" fmla="*/ 4 h 19"/>
                      <a:gd name="T22" fmla="*/ 4 w 19"/>
                      <a:gd name="T23" fmla="*/ 7 h 19"/>
                      <a:gd name="T24" fmla="*/ 2 w 19"/>
                      <a:gd name="T25" fmla="*/ 9 h 19"/>
                      <a:gd name="T26" fmla="*/ 2 w 19"/>
                      <a:gd name="T27" fmla="*/ 12 h 19"/>
                      <a:gd name="T28" fmla="*/ 1 w 19"/>
                      <a:gd name="T29" fmla="*/ 14 h 19"/>
                      <a:gd name="T30" fmla="*/ 0 w 19"/>
                      <a:gd name="T31" fmla="*/ 16 h 19"/>
                      <a:gd name="T32" fmla="*/ 0 w 19"/>
                      <a:gd name="T33" fmla="*/ 17 h 19"/>
                      <a:gd name="T34" fmla="*/ 0 w 19"/>
                      <a:gd name="T35" fmla="*/ 18 h 1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19"/>
                      <a:gd name="T55" fmla="*/ 0 h 19"/>
                      <a:gd name="T56" fmla="*/ 19 w 19"/>
                      <a:gd name="T57" fmla="*/ 19 h 19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19" h="19">
                        <a:moveTo>
                          <a:pt x="0" y="18"/>
                        </a:moveTo>
                        <a:lnTo>
                          <a:pt x="18" y="10"/>
                        </a:lnTo>
                        <a:lnTo>
                          <a:pt x="18" y="0"/>
                        </a:lnTo>
                        <a:lnTo>
                          <a:pt x="15" y="0"/>
                        </a:lnTo>
                        <a:lnTo>
                          <a:pt x="14" y="0"/>
                        </a:lnTo>
                        <a:lnTo>
                          <a:pt x="12" y="0"/>
                        </a:lnTo>
                        <a:lnTo>
                          <a:pt x="11" y="0"/>
                        </a:lnTo>
                        <a:lnTo>
                          <a:pt x="9" y="1"/>
                        </a:lnTo>
                        <a:lnTo>
                          <a:pt x="9" y="2"/>
                        </a:lnTo>
                        <a:lnTo>
                          <a:pt x="7" y="3"/>
                        </a:lnTo>
                        <a:lnTo>
                          <a:pt x="5" y="4"/>
                        </a:lnTo>
                        <a:lnTo>
                          <a:pt x="4" y="7"/>
                        </a:lnTo>
                        <a:lnTo>
                          <a:pt x="2" y="9"/>
                        </a:lnTo>
                        <a:lnTo>
                          <a:pt x="2" y="12"/>
                        </a:lnTo>
                        <a:lnTo>
                          <a:pt x="1" y="14"/>
                        </a:lnTo>
                        <a:lnTo>
                          <a:pt x="0" y="16"/>
                        </a:lnTo>
                        <a:lnTo>
                          <a:pt x="0" y="17"/>
                        </a:lnTo>
                        <a:lnTo>
                          <a:pt x="0" y="18"/>
                        </a:lnTo>
                      </a:path>
                    </a:pathLst>
                  </a:custGeom>
                  <a:solidFill>
                    <a:srgbClr val="CD9600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192" name="Freeform 555"/>
                  <p:cNvSpPr>
                    <a:spLocks/>
                  </p:cNvSpPr>
                  <p:nvPr/>
                </p:nvSpPr>
                <p:spPr bwMode="auto">
                  <a:xfrm>
                    <a:off x="786" y="3642"/>
                    <a:ext cx="18" cy="19"/>
                  </a:xfrm>
                  <a:custGeom>
                    <a:avLst/>
                    <a:gdLst>
                      <a:gd name="T0" fmla="*/ 3 w 18"/>
                      <a:gd name="T1" fmla="*/ 0 h 19"/>
                      <a:gd name="T2" fmla="*/ 6 w 18"/>
                      <a:gd name="T3" fmla="*/ 0 h 19"/>
                      <a:gd name="T4" fmla="*/ 9 w 18"/>
                      <a:gd name="T5" fmla="*/ 2 h 19"/>
                      <a:gd name="T6" fmla="*/ 9 w 18"/>
                      <a:gd name="T7" fmla="*/ 4 h 19"/>
                      <a:gd name="T8" fmla="*/ 12 w 18"/>
                      <a:gd name="T9" fmla="*/ 4 h 19"/>
                      <a:gd name="T10" fmla="*/ 12 w 18"/>
                      <a:gd name="T11" fmla="*/ 6 h 19"/>
                      <a:gd name="T12" fmla="*/ 17 w 18"/>
                      <a:gd name="T13" fmla="*/ 10 h 19"/>
                      <a:gd name="T14" fmla="*/ 17 w 18"/>
                      <a:gd name="T15" fmla="*/ 12 h 19"/>
                      <a:gd name="T16" fmla="*/ 17 w 18"/>
                      <a:gd name="T17" fmla="*/ 14 h 19"/>
                      <a:gd name="T18" fmla="*/ 12 w 18"/>
                      <a:gd name="T19" fmla="*/ 14 h 19"/>
                      <a:gd name="T20" fmla="*/ 12 w 18"/>
                      <a:gd name="T21" fmla="*/ 18 h 19"/>
                      <a:gd name="T22" fmla="*/ 9 w 18"/>
                      <a:gd name="T23" fmla="*/ 18 h 19"/>
                      <a:gd name="T24" fmla="*/ 9 w 18"/>
                      <a:gd name="T25" fmla="*/ 14 h 19"/>
                      <a:gd name="T26" fmla="*/ 9 w 18"/>
                      <a:gd name="T27" fmla="*/ 12 h 19"/>
                      <a:gd name="T28" fmla="*/ 6 w 18"/>
                      <a:gd name="T29" fmla="*/ 10 h 19"/>
                      <a:gd name="T30" fmla="*/ 6 w 18"/>
                      <a:gd name="T31" fmla="*/ 6 h 19"/>
                      <a:gd name="T32" fmla="*/ 6 w 18"/>
                      <a:gd name="T33" fmla="*/ 4 h 19"/>
                      <a:gd name="T34" fmla="*/ 3 w 18"/>
                      <a:gd name="T35" fmla="*/ 2 h 19"/>
                      <a:gd name="T36" fmla="*/ 0 w 18"/>
                      <a:gd name="T37" fmla="*/ 2 h 19"/>
                      <a:gd name="T38" fmla="*/ 3 w 18"/>
                      <a:gd name="T39" fmla="*/ 0 h 19"/>
                      <a:gd name="T40" fmla="*/ 3 w 18"/>
                      <a:gd name="T41" fmla="*/ 0 h 19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8"/>
                      <a:gd name="T64" fmla="*/ 0 h 19"/>
                      <a:gd name="T65" fmla="*/ 18 w 18"/>
                      <a:gd name="T66" fmla="*/ 19 h 19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8" h="19">
                        <a:moveTo>
                          <a:pt x="3" y="0"/>
                        </a:moveTo>
                        <a:lnTo>
                          <a:pt x="6" y="0"/>
                        </a:lnTo>
                        <a:lnTo>
                          <a:pt x="9" y="2"/>
                        </a:lnTo>
                        <a:lnTo>
                          <a:pt x="9" y="4"/>
                        </a:lnTo>
                        <a:lnTo>
                          <a:pt x="12" y="4"/>
                        </a:lnTo>
                        <a:lnTo>
                          <a:pt x="12" y="6"/>
                        </a:lnTo>
                        <a:lnTo>
                          <a:pt x="17" y="10"/>
                        </a:lnTo>
                        <a:lnTo>
                          <a:pt x="17" y="12"/>
                        </a:lnTo>
                        <a:lnTo>
                          <a:pt x="17" y="14"/>
                        </a:lnTo>
                        <a:lnTo>
                          <a:pt x="12" y="14"/>
                        </a:lnTo>
                        <a:lnTo>
                          <a:pt x="12" y="18"/>
                        </a:lnTo>
                        <a:lnTo>
                          <a:pt x="9" y="18"/>
                        </a:lnTo>
                        <a:lnTo>
                          <a:pt x="9" y="14"/>
                        </a:lnTo>
                        <a:lnTo>
                          <a:pt x="9" y="12"/>
                        </a:lnTo>
                        <a:lnTo>
                          <a:pt x="6" y="10"/>
                        </a:lnTo>
                        <a:lnTo>
                          <a:pt x="6" y="6"/>
                        </a:lnTo>
                        <a:lnTo>
                          <a:pt x="6" y="4"/>
                        </a:lnTo>
                        <a:lnTo>
                          <a:pt x="3" y="2"/>
                        </a:lnTo>
                        <a:lnTo>
                          <a:pt x="0" y="2"/>
                        </a:lnTo>
                        <a:lnTo>
                          <a:pt x="3" y="0"/>
                        </a:lnTo>
                      </a:path>
                    </a:pathLst>
                  </a:custGeom>
                  <a:solidFill>
                    <a:srgbClr val="000000"/>
                  </a:solidFill>
                  <a:ln w="9525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100">
                      <a:latin typeface="+mj-ea"/>
                      <a:ea typeface="+mj-ea"/>
                    </a:endParaRPr>
                  </a:p>
                </p:txBody>
              </p:sp>
            </p:grpSp>
          </p:grpSp>
        </p:grpSp>
        <p:sp>
          <p:nvSpPr>
            <p:cNvPr id="36" name="AutoShape 558"/>
            <p:cNvSpPr>
              <a:spLocks noChangeArrowheads="1"/>
            </p:cNvSpPr>
            <p:nvPr/>
          </p:nvSpPr>
          <p:spPr bwMode="auto">
            <a:xfrm>
              <a:off x="2912650" y="3734765"/>
              <a:ext cx="179845" cy="138165"/>
            </a:xfrm>
            <a:prstGeom prst="cube">
              <a:avLst>
                <a:gd name="adj" fmla="val 25000"/>
              </a:avLst>
            </a:prstGeom>
            <a:solidFill>
              <a:srgbClr val="DDDDDD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54000" tIns="36000" rIns="54000" bIns="36000" anchor="ctr"/>
            <a:lstStyle/>
            <a:p>
              <a:endParaRPr lang="ko-KR" altLang="en-US" sz="1100">
                <a:latin typeface="+mj-ea"/>
                <a:ea typeface="+mj-ea"/>
              </a:endParaRPr>
            </a:p>
          </p:txBody>
        </p:sp>
        <p:sp>
          <p:nvSpPr>
            <p:cNvPr id="37" name="AutoShape 559"/>
            <p:cNvSpPr>
              <a:spLocks noChangeArrowheads="1"/>
            </p:cNvSpPr>
            <p:nvPr/>
          </p:nvSpPr>
          <p:spPr bwMode="auto">
            <a:xfrm>
              <a:off x="3071420" y="3733296"/>
              <a:ext cx="179845" cy="138165"/>
            </a:xfrm>
            <a:prstGeom prst="cube">
              <a:avLst>
                <a:gd name="adj" fmla="val 25000"/>
              </a:avLst>
            </a:prstGeom>
            <a:solidFill>
              <a:srgbClr val="DDDDDD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54000" tIns="36000" rIns="54000" bIns="36000" anchor="ctr"/>
            <a:lstStyle/>
            <a:p>
              <a:endParaRPr lang="ko-KR" altLang="en-US" sz="1100">
                <a:latin typeface="+mj-ea"/>
                <a:ea typeface="+mj-ea"/>
              </a:endParaRPr>
            </a:p>
          </p:txBody>
        </p:sp>
        <p:sp>
          <p:nvSpPr>
            <p:cNvPr id="38" name="AutoShape 560"/>
            <p:cNvSpPr>
              <a:spLocks noChangeArrowheads="1"/>
            </p:cNvSpPr>
            <p:nvPr/>
          </p:nvSpPr>
          <p:spPr bwMode="auto">
            <a:xfrm>
              <a:off x="3270936" y="3618649"/>
              <a:ext cx="182656" cy="138165"/>
            </a:xfrm>
            <a:prstGeom prst="cube">
              <a:avLst>
                <a:gd name="adj" fmla="val 25000"/>
              </a:avLst>
            </a:prstGeom>
            <a:solidFill>
              <a:srgbClr val="DDDDDD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54000" tIns="36000" rIns="54000" bIns="36000" anchor="ctr"/>
            <a:lstStyle/>
            <a:p>
              <a:endParaRPr lang="ko-KR" altLang="en-US" sz="1100">
                <a:latin typeface="+mj-ea"/>
                <a:ea typeface="+mj-ea"/>
              </a:endParaRPr>
            </a:p>
          </p:txBody>
        </p:sp>
        <p:grpSp>
          <p:nvGrpSpPr>
            <p:cNvPr id="39" name="Group 561"/>
            <p:cNvGrpSpPr>
              <a:grpSpLocks/>
            </p:cNvGrpSpPr>
            <p:nvPr/>
          </p:nvGrpSpPr>
          <p:grpSpPr bwMode="auto">
            <a:xfrm>
              <a:off x="2512213" y="3658334"/>
              <a:ext cx="377956" cy="285148"/>
              <a:chOff x="2750" y="2755"/>
              <a:chExt cx="269" cy="211"/>
            </a:xfrm>
          </p:grpSpPr>
          <p:sp>
            <p:nvSpPr>
              <p:cNvPr id="127" name="AutoShape 562"/>
              <p:cNvSpPr>
                <a:spLocks noChangeArrowheads="1"/>
              </p:cNvSpPr>
              <p:nvPr/>
            </p:nvSpPr>
            <p:spPr bwMode="auto">
              <a:xfrm>
                <a:off x="2782" y="2835"/>
                <a:ext cx="130" cy="101"/>
              </a:xfrm>
              <a:prstGeom prst="cube">
                <a:avLst>
                  <a:gd name="adj" fmla="val 25000"/>
                </a:avLst>
              </a:prstGeom>
              <a:solidFill>
                <a:srgbClr val="DDDDDD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54000" tIns="36000" rIns="54000" bIns="36000" anchor="ctr"/>
              <a:lstStyle/>
              <a:p>
                <a:endParaRPr lang="ko-KR" altLang="en-US" sz="1100">
                  <a:latin typeface="+mj-ea"/>
                  <a:ea typeface="+mj-ea"/>
                </a:endParaRPr>
              </a:p>
            </p:txBody>
          </p:sp>
          <p:sp>
            <p:nvSpPr>
              <p:cNvPr id="128" name="AutoShape 563"/>
              <p:cNvSpPr>
                <a:spLocks noChangeArrowheads="1"/>
              </p:cNvSpPr>
              <p:nvPr/>
            </p:nvSpPr>
            <p:spPr bwMode="auto">
              <a:xfrm>
                <a:off x="2778" y="2755"/>
                <a:ext cx="129" cy="102"/>
              </a:xfrm>
              <a:prstGeom prst="cube">
                <a:avLst>
                  <a:gd name="adj" fmla="val 25000"/>
                </a:avLst>
              </a:prstGeom>
              <a:solidFill>
                <a:srgbClr val="DDDDDD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54000" tIns="36000" rIns="54000" bIns="36000" anchor="ctr"/>
              <a:lstStyle/>
              <a:p>
                <a:endParaRPr lang="ko-KR" altLang="en-US" sz="1100">
                  <a:latin typeface="+mj-ea"/>
                  <a:ea typeface="+mj-ea"/>
                </a:endParaRPr>
              </a:p>
            </p:txBody>
          </p:sp>
          <p:sp>
            <p:nvSpPr>
              <p:cNvPr id="129" name="AutoShape 564"/>
              <p:cNvSpPr>
                <a:spLocks noChangeArrowheads="1"/>
              </p:cNvSpPr>
              <p:nvPr/>
            </p:nvSpPr>
            <p:spPr bwMode="auto">
              <a:xfrm>
                <a:off x="2891" y="2834"/>
                <a:ext cx="128" cy="101"/>
              </a:xfrm>
              <a:prstGeom prst="cube">
                <a:avLst>
                  <a:gd name="adj" fmla="val 25000"/>
                </a:avLst>
              </a:prstGeom>
              <a:solidFill>
                <a:srgbClr val="DDDDDD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54000" tIns="36000" rIns="54000" bIns="36000" anchor="ctr"/>
              <a:lstStyle/>
              <a:p>
                <a:endParaRPr lang="ko-KR" altLang="en-US" sz="1100">
                  <a:latin typeface="+mj-ea"/>
                  <a:ea typeface="+mj-ea"/>
                </a:endParaRPr>
              </a:p>
            </p:txBody>
          </p:sp>
          <p:sp>
            <p:nvSpPr>
              <p:cNvPr id="130" name="AutoShape 565"/>
              <p:cNvSpPr>
                <a:spLocks noChangeArrowheads="1"/>
              </p:cNvSpPr>
              <p:nvPr/>
            </p:nvSpPr>
            <p:spPr bwMode="auto">
              <a:xfrm>
                <a:off x="2891" y="2755"/>
                <a:ext cx="128" cy="102"/>
              </a:xfrm>
              <a:prstGeom prst="cube">
                <a:avLst>
                  <a:gd name="adj" fmla="val 25000"/>
                </a:avLst>
              </a:prstGeom>
              <a:solidFill>
                <a:srgbClr val="DDDDDD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54000" tIns="36000" rIns="54000" bIns="36000" anchor="ctr"/>
              <a:lstStyle/>
              <a:p>
                <a:endParaRPr lang="ko-KR" altLang="en-US" sz="1100">
                  <a:latin typeface="+mj-ea"/>
                  <a:ea typeface="+mj-ea"/>
                </a:endParaRPr>
              </a:p>
            </p:txBody>
          </p:sp>
          <p:sp>
            <p:nvSpPr>
              <p:cNvPr id="131" name="AutoShape 566"/>
              <p:cNvSpPr>
                <a:spLocks noChangeArrowheads="1"/>
              </p:cNvSpPr>
              <p:nvPr/>
            </p:nvSpPr>
            <p:spPr bwMode="auto">
              <a:xfrm>
                <a:off x="2754" y="2864"/>
                <a:ext cx="130" cy="102"/>
              </a:xfrm>
              <a:prstGeom prst="cube">
                <a:avLst>
                  <a:gd name="adj" fmla="val 25000"/>
                </a:avLst>
              </a:prstGeom>
              <a:solidFill>
                <a:srgbClr val="DDDDDD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54000" tIns="36000" rIns="54000" bIns="36000" anchor="ctr"/>
              <a:lstStyle/>
              <a:p>
                <a:endParaRPr lang="ko-KR" altLang="en-US" sz="1100">
                  <a:latin typeface="+mj-ea"/>
                  <a:ea typeface="+mj-ea"/>
                </a:endParaRPr>
              </a:p>
            </p:txBody>
          </p:sp>
          <p:sp>
            <p:nvSpPr>
              <p:cNvPr id="132" name="AutoShape 567"/>
              <p:cNvSpPr>
                <a:spLocks noChangeArrowheads="1"/>
              </p:cNvSpPr>
              <p:nvPr/>
            </p:nvSpPr>
            <p:spPr bwMode="auto">
              <a:xfrm>
                <a:off x="2750" y="2784"/>
                <a:ext cx="129" cy="101"/>
              </a:xfrm>
              <a:prstGeom prst="cube">
                <a:avLst>
                  <a:gd name="adj" fmla="val 25000"/>
                </a:avLst>
              </a:prstGeom>
              <a:solidFill>
                <a:srgbClr val="DDDDDD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54000" tIns="36000" rIns="54000" bIns="36000" anchor="ctr"/>
              <a:lstStyle/>
              <a:p>
                <a:endParaRPr lang="ko-KR" altLang="en-US" sz="1100">
                  <a:latin typeface="+mj-ea"/>
                  <a:ea typeface="+mj-ea"/>
                </a:endParaRPr>
              </a:p>
            </p:txBody>
          </p:sp>
          <p:sp>
            <p:nvSpPr>
              <p:cNvPr id="133" name="AutoShape 568"/>
              <p:cNvSpPr>
                <a:spLocks noChangeArrowheads="1"/>
              </p:cNvSpPr>
              <p:nvPr/>
            </p:nvSpPr>
            <p:spPr bwMode="auto">
              <a:xfrm>
                <a:off x="2863" y="2863"/>
                <a:ext cx="128" cy="102"/>
              </a:xfrm>
              <a:prstGeom prst="cube">
                <a:avLst>
                  <a:gd name="adj" fmla="val 25000"/>
                </a:avLst>
              </a:prstGeom>
              <a:solidFill>
                <a:srgbClr val="DDDDDD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54000" tIns="36000" rIns="54000" bIns="36000" anchor="ctr"/>
              <a:lstStyle/>
              <a:p>
                <a:endParaRPr lang="ko-KR" altLang="en-US" sz="1100">
                  <a:latin typeface="+mj-ea"/>
                  <a:ea typeface="+mj-ea"/>
                </a:endParaRPr>
              </a:p>
            </p:txBody>
          </p:sp>
          <p:sp>
            <p:nvSpPr>
              <p:cNvPr id="134" name="AutoShape 569"/>
              <p:cNvSpPr>
                <a:spLocks noChangeArrowheads="1"/>
              </p:cNvSpPr>
              <p:nvPr/>
            </p:nvSpPr>
            <p:spPr bwMode="auto">
              <a:xfrm>
                <a:off x="2863" y="2784"/>
                <a:ext cx="128" cy="101"/>
              </a:xfrm>
              <a:prstGeom prst="cube">
                <a:avLst>
                  <a:gd name="adj" fmla="val 25000"/>
                </a:avLst>
              </a:prstGeom>
              <a:solidFill>
                <a:srgbClr val="DDDDDD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54000" tIns="36000" rIns="54000" bIns="36000" anchor="ctr"/>
              <a:lstStyle/>
              <a:p>
                <a:endParaRPr lang="ko-KR" altLang="en-US" sz="1100">
                  <a:latin typeface="+mj-ea"/>
                  <a:ea typeface="+mj-ea"/>
                </a:endParaRPr>
              </a:p>
            </p:txBody>
          </p:sp>
        </p:grpSp>
        <p:sp>
          <p:nvSpPr>
            <p:cNvPr id="40" name="AutoShape 570"/>
            <p:cNvSpPr>
              <a:spLocks noChangeArrowheads="1"/>
            </p:cNvSpPr>
            <p:nvPr/>
          </p:nvSpPr>
          <p:spPr bwMode="auto">
            <a:xfrm>
              <a:off x="3270936" y="3847943"/>
              <a:ext cx="182656" cy="138165"/>
            </a:xfrm>
            <a:prstGeom prst="cube">
              <a:avLst>
                <a:gd name="adj" fmla="val 25000"/>
              </a:avLst>
            </a:prstGeom>
            <a:solidFill>
              <a:srgbClr val="DDDDDD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54000" tIns="36000" rIns="54000" bIns="36000" anchor="ctr"/>
            <a:lstStyle/>
            <a:p>
              <a:endParaRPr lang="ko-KR" altLang="en-US" sz="1100">
                <a:latin typeface="+mj-ea"/>
                <a:ea typeface="+mj-ea"/>
              </a:endParaRPr>
            </a:p>
          </p:txBody>
        </p:sp>
        <p:grpSp>
          <p:nvGrpSpPr>
            <p:cNvPr id="41" name="Group 583"/>
            <p:cNvGrpSpPr>
              <a:grpSpLocks/>
            </p:cNvGrpSpPr>
            <p:nvPr/>
          </p:nvGrpSpPr>
          <p:grpSpPr bwMode="auto">
            <a:xfrm>
              <a:off x="3270936" y="3277647"/>
              <a:ext cx="436968" cy="348350"/>
              <a:chOff x="1559" y="2500"/>
              <a:chExt cx="397" cy="266"/>
            </a:xfrm>
          </p:grpSpPr>
          <p:grpSp>
            <p:nvGrpSpPr>
              <p:cNvPr id="57" name="Group 584"/>
              <p:cNvGrpSpPr>
                <a:grpSpLocks/>
              </p:cNvGrpSpPr>
              <p:nvPr/>
            </p:nvGrpSpPr>
            <p:grpSpPr bwMode="auto">
              <a:xfrm>
                <a:off x="1559" y="2500"/>
                <a:ext cx="348" cy="266"/>
                <a:chOff x="1089" y="2970"/>
                <a:chExt cx="348" cy="266"/>
              </a:xfrm>
            </p:grpSpPr>
            <p:sp>
              <p:nvSpPr>
                <p:cNvPr id="67" name="Line 585"/>
                <p:cNvSpPr>
                  <a:spLocks noChangeShapeType="1"/>
                </p:cNvSpPr>
                <p:nvPr/>
              </p:nvSpPr>
              <p:spPr bwMode="auto">
                <a:xfrm>
                  <a:off x="1231" y="3082"/>
                  <a:ext cx="19" cy="3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68" name="Freeform 586"/>
                <p:cNvSpPr>
                  <a:spLocks/>
                </p:cNvSpPr>
                <p:nvPr/>
              </p:nvSpPr>
              <p:spPr bwMode="auto">
                <a:xfrm>
                  <a:off x="1307" y="3136"/>
                  <a:ext cx="130" cy="97"/>
                </a:xfrm>
                <a:custGeom>
                  <a:avLst/>
                  <a:gdLst>
                    <a:gd name="T0" fmla="*/ 0 w 261"/>
                    <a:gd name="T1" fmla="*/ 0 h 194"/>
                    <a:gd name="T2" fmla="*/ 0 w 261"/>
                    <a:gd name="T3" fmla="*/ 0 h 194"/>
                    <a:gd name="T4" fmla="*/ 0 w 261"/>
                    <a:gd name="T5" fmla="*/ 1 h 194"/>
                    <a:gd name="T6" fmla="*/ 0 w 261"/>
                    <a:gd name="T7" fmla="*/ 1 h 194"/>
                    <a:gd name="T8" fmla="*/ 0 w 261"/>
                    <a:gd name="T9" fmla="*/ 1 h 194"/>
                    <a:gd name="T10" fmla="*/ 0 w 261"/>
                    <a:gd name="T11" fmla="*/ 1 h 194"/>
                    <a:gd name="T12" fmla="*/ 0 w 261"/>
                    <a:gd name="T13" fmla="*/ 1 h 194"/>
                    <a:gd name="T14" fmla="*/ 0 w 261"/>
                    <a:gd name="T15" fmla="*/ 1 h 194"/>
                    <a:gd name="T16" fmla="*/ 0 w 261"/>
                    <a:gd name="T17" fmla="*/ 0 h 19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61"/>
                    <a:gd name="T28" fmla="*/ 0 h 194"/>
                    <a:gd name="T29" fmla="*/ 261 w 261"/>
                    <a:gd name="T30" fmla="*/ 194 h 19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61" h="194">
                      <a:moveTo>
                        <a:pt x="0" y="0"/>
                      </a:moveTo>
                      <a:lnTo>
                        <a:pt x="42" y="0"/>
                      </a:lnTo>
                      <a:lnTo>
                        <a:pt x="42" y="172"/>
                      </a:lnTo>
                      <a:lnTo>
                        <a:pt x="261" y="172"/>
                      </a:lnTo>
                      <a:lnTo>
                        <a:pt x="193" y="194"/>
                      </a:lnTo>
                      <a:lnTo>
                        <a:pt x="19" y="194"/>
                      </a:lnTo>
                      <a:lnTo>
                        <a:pt x="19" y="121"/>
                      </a:lnTo>
                      <a:lnTo>
                        <a:pt x="0" y="12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D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69" name="Freeform 587"/>
                <p:cNvSpPr>
                  <a:spLocks/>
                </p:cNvSpPr>
                <p:nvPr/>
              </p:nvSpPr>
              <p:spPr bwMode="auto">
                <a:xfrm>
                  <a:off x="1307" y="3136"/>
                  <a:ext cx="130" cy="97"/>
                </a:xfrm>
                <a:custGeom>
                  <a:avLst/>
                  <a:gdLst>
                    <a:gd name="T0" fmla="*/ 0 w 261"/>
                    <a:gd name="T1" fmla="*/ 0 h 194"/>
                    <a:gd name="T2" fmla="*/ 0 w 261"/>
                    <a:gd name="T3" fmla="*/ 0 h 194"/>
                    <a:gd name="T4" fmla="*/ 0 w 261"/>
                    <a:gd name="T5" fmla="*/ 1 h 194"/>
                    <a:gd name="T6" fmla="*/ 0 w 261"/>
                    <a:gd name="T7" fmla="*/ 1 h 194"/>
                    <a:gd name="T8" fmla="*/ 0 w 261"/>
                    <a:gd name="T9" fmla="*/ 1 h 194"/>
                    <a:gd name="T10" fmla="*/ 0 w 261"/>
                    <a:gd name="T11" fmla="*/ 1 h 194"/>
                    <a:gd name="T12" fmla="*/ 0 w 261"/>
                    <a:gd name="T13" fmla="*/ 1 h 194"/>
                    <a:gd name="T14" fmla="*/ 0 w 261"/>
                    <a:gd name="T15" fmla="*/ 1 h 194"/>
                    <a:gd name="T16" fmla="*/ 0 w 261"/>
                    <a:gd name="T17" fmla="*/ 0 h 19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61"/>
                    <a:gd name="T28" fmla="*/ 0 h 194"/>
                    <a:gd name="T29" fmla="*/ 261 w 261"/>
                    <a:gd name="T30" fmla="*/ 194 h 19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61" h="194">
                      <a:moveTo>
                        <a:pt x="0" y="0"/>
                      </a:moveTo>
                      <a:lnTo>
                        <a:pt x="42" y="0"/>
                      </a:lnTo>
                      <a:lnTo>
                        <a:pt x="42" y="172"/>
                      </a:lnTo>
                      <a:lnTo>
                        <a:pt x="261" y="172"/>
                      </a:lnTo>
                      <a:lnTo>
                        <a:pt x="193" y="194"/>
                      </a:lnTo>
                      <a:lnTo>
                        <a:pt x="19" y="194"/>
                      </a:lnTo>
                      <a:lnTo>
                        <a:pt x="19" y="121"/>
                      </a:lnTo>
                      <a:lnTo>
                        <a:pt x="0" y="12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70" name="Freeform 588"/>
                <p:cNvSpPr>
                  <a:spLocks/>
                </p:cNvSpPr>
                <p:nvPr/>
              </p:nvSpPr>
              <p:spPr bwMode="auto">
                <a:xfrm>
                  <a:off x="1268" y="3159"/>
                  <a:ext cx="15" cy="19"/>
                </a:xfrm>
                <a:custGeom>
                  <a:avLst/>
                  <a:gdLst>
                    <a:gd name="T0" fmla="*/ 0 w 32"/>
                    <a:gd name="T1" fmla="*/ 0 h 40"/>
                    <a:gd name="T2" fmla="*/ 0 w 32"/>
                    <a:gd name="T3" fmla="*/ 0 h 40"/>
                    <a:gd name="T4" fmla="*/ 0 w 32"/>
                    <a:gd name="T5" fmla="*/ 0 h 40"/>
                    <a:gd name="T6" fmla="*/ 0 w 32"/>
                    <a:gd name="T7" fmla="*/ 0 h 40"/>
                    <a:gd name="T8" fmla="*/ 0 w 32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"/>
                    <a:gd name="T16" fmla="*/ 0 h 40"/>
                    <a:gd name="T17" fmla="*/ 32 w 32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" h="40">
                      <a:moveTo>
                        <a:pt x="2" y="20"/>
                      </a:moveTo>
                      <a:lnTo>
                        <a:pt x="32" y="0"/>
                      </a:lnTo>
                      <a:lnTo>
                        <a:pt x="32" y="40"/>
                      </a:lnTo>
                      <a:lnTo>
                        <a:pt x="0" y="23"/>
                      </a:lnTo>
                      <a:lnTo>
                        <a:pt x="2" y="20"/>
                      </a:lnTo>
                      <a:close/>
                    </a:path>
                  </a:pathLst>
                </a:custGeom>
                <a:solidFill>
                  <a:srgbClr val="FFD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71" name="Freeform 589"/>
                <p:cNvSpPr>
                  <a:spLocks/>
                </p:cNvSpPr>
                <p:nvPr/>
              </p:nvSpPr>
              <p:spPr bwMode="auto">
                <a:xfrm>
                  <a:off x="1268" y="3159"/>
                  <a:ext cx="15" cy="19"/>
                </a:xfrm>
                <a:custGeom>
                  <a:avLst/>
                  <a:gdLst>
                    <a:gd name="T0" fmla="*/ 0 w 32"/>
                    <a:gd name="T1" fmla="*/ 0 h 40"/>
                    <a:gd name="T2" fmla="*/ 0 w 32"/>
                    <a:gd name="T3" fmla="*/ 0 h 40"/>
                    <a:gd name="T4" fmla="*/ 0 w 32"/>
                    <a:gd name="T5" fmla="*/ 0 h 40"/>
                    <a:gd name="T6" fmla="*/ 0 w 32"/>
                    <a:gd name="T7" fmla="*/ 0 h 40"/>
                    <a:gd name="T8" fmla="*/ 0 w 32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"/>
                    <a:gd name="T16" fmla="*/ 0 h 40"/>
                    <a:gd name="T17" fmla="*/ 32 w 32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" h="40">
                      <a:moveTo>
                        <a:pt x="2" y="20"/>
                      </a:moveTo>
                      <a:lnTo>
                        <a:pt x="32" y="0"/>
                      </a:lnTo>
                      <a:lnTo>
                        <a:pt x="32" y="40"/>
                      </a:lnTo>
                      <a:lnTo>
                        <a:pt x="0" y="23"/>
                      </a:lnTo>
                      <a:lnTo>
                        <a:pt x="2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72" name="Freeform 590"/>
                <p:cNvSpPr>
                  <a:spLocks/>
                </p:cNvSpPr>
                <p:nvPr/>
              </p:nvSpPr>
              <p:spPr bwMode="auto">
                <a:xfrm>
                  <a:off x="1283" y="3021"/>
                  <a:ext cx="24" cy="185"/>
                </a:xfrm>
                <a:custGeom>
                  <a:avLst/>
                  <a:gdLst>
                    <a:gd name="T0" fmla="*/ 1 w 47"/>
                    <a:gd name="T1" fmla="*/ 0 h 372"/>
                    <a:gd name="T2" fmla="*/ 0 w 47"/>
                    <a:gd name="T3" fmla="*/ 0 h 372"/>
                    <a:gd name="T4" fmla="*/ 0 w 47"/>
                    <a:gd name="T5" fmla="*/ 0 h 372"/>
                    <a:gd name="T6" fmla="*/ 1 w 47"/>
                    <a:gd name="T7" fmla="*/ 0 h 372"/>
                    <a:gd name="T8" fmla="*/ 1 w 47"/>
                    <a:gd name="T9" fmla="*/ 0 h 372"/>
                    <a:gd name="T10" fmla="*/ 1 w 47"/>
                    <a:gd name="T11" fmla="*/ 0 h 372"/>
                    <a:gd name="T12" fmla="*/ 1 w 47"/>
                    <a:gd name="T13" fmla="*/ 0 h 37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7"/>
                    <a:gd name="T22" fmla="*/ 0 h 372"/>
                    <a:gd name="T23" fmla="*/ 47 w 47"/>
                    <a:gd name="T24" fmla="*/ 372 h 37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7" h="372">
                      <a:moveTo>
                        <a:pt x="31" y="372"/>
                      </a:moveTo>
                      <a:lnTo>
                        <a:pt x="0" y="312"/>
                      </a:lnTo>
                      <a:lnTo>
                        <a:pt x="0" y="0"/>
                      </a:lnTo>
                      <a:lnTo>
                        <a:pt x="47" y="0"/>
                      </a:lnTo>
                      <a:lnTo>
                        <a:pt x="47" y="370"/>
                      </a:lnTo>
                      <a:lnTo>
                        <a:pt x="31" y="372"/>
                      </a:lnTo>
                      <a:close/>
                    </a:path>
                  </a:pathLst>
                </a:custGeom>
                <a:solidFill>
                  <a:srgbClr val="FFD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73" name="Freeform 591"/>
                <p:cNvSpPr>
                  <a:spLocks/>
                </p:cNvSpPr>
                <p:nvPr/>
              </p:nvSpPr>
              <p:spPr bwMode="auto">
                <a:xfrm>
                  <a:off x="1283" y="3021"/>
                  <a:ext cx="24" cy="185"/>
                </a:xfrm>
                <a:custGeom>
                  <a:avLst/>
                  <a:gdLst>
                    <a:gd name="T0" fmla="*/ 1 w 47"/>
                    <a:gd name="T1" fmla="*/ 0 h 372"/>
                    <a:gd name="T2" fmla="*/ 0 w 47"/>
                    <a:gd name="T3" fmla="*/ 0 h 372"/>
                    <a:gd name="T4" fmla="*/ 0 w 47"/>
                    <a:gd name="T5" fmla="*/ 0 h 372"/>
                    <a:gd name="T6" fmla="*/ 1 w 47"/>
                    <a:gd name="T7" fmla="*/ 0 h 372"/>
                    <a:gd name="T8" fmla="*/ 1 w 47"/>
                    <a:gd name="T9" fmla="*/ 0 h 372"/>
                    <a:gd name="T10" fmla="*/ 1 w 47"/>
                    <a:gd name="T11" fmla="*/ 0 h 372"/>
                    <a:gd name="T12" fmla="*/ 1 w 47"/>
                    <a:gd name="T13" fmla="*/ 0 h 37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7"/>
                    <a:gd name="T22" fmla="*/ 0 h 372"/>
                    <a:gd name="T23" fmla="*/ 47 w 47"/>
                    <a:gd name="T24" fmla="*/ 372 h 37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7" h="372">
                      <a:moveTo>
                        <a:pt x="31" y="372"/>
                      </a:moveTo>
                      <a:lnTo>
                        <a:pt x="0" y="312"/>
                      </a:lnTo>
                      <a:lnTo>
                        <a:pt x="0" y="0"/>
                      </a:lnTo>
                      <a:lnTo>
                        <a:pt x="47" y="0"/>
                      </a:lnTo>
                      <a:lnTo>
                        <a:pt x="47" y="370"/>
                      </a:lnTo>
                      <a:lnTo>
                        <a:pt x="31" y="37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74" name="Freeform 592"/>
                <p:cNvSpPr>
                  <a:spLocks/>
                </p:cNvSpPr>
                <p:nvPr/>
              </p:nvSpPr>
              <p:spPr bwMode="auto">
                <a:xfrm>
                  <a:off x="1222" y="3144"/>
                  <a:ext cx="28" cy="24"/>
                </a:xfrm>
                <a:custGeom>
                  <a:avLst/>
                  <a:gdLst>
                    <a:gd name="T0" fmla="*/ 0 w 58"/>
                    <a:gd name="T1" fmla="*/ 0 h 49"/>
                    <a:gd name="T2" fmla="*/ 0 w 58"/>
                    <a:gd name="T3" fmla="*/ 0 h 49"/>
                    <a:gd name="T4" fmla="*/ 0 w 58"/>
                    <a:gd name="T5" fmla="*/ 0 h 49"/>
                    <a:gd name="T6" fmla="*/ 0 w 58"/>
                    <a:gd name="T7" fmla="*/ 0 h 49"/>
                    <a:gd name="T8" fmla="*/ 0 w 58"/>
                    <a:gd name="T9" fmla="*/ 0 h 49"/>
                    <a:gd name="T10" fmla="*/ 0 w 58"/>
                    <a:gd name="T11" fmla="*/ 0 h 49"/>
                    <a:gd name="T12" fmla="*/ 0 w 58"/>
                    <a:gd name="T13" fmla="*/ 0 h 4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8"/>
                    <a:gd name="T22" fmla="*/ 0 h 49"/>
                    <a:gd name="T23" fmla="*/ 58 w 58"/>
                    <a:gd name="T24" fmla="*/ 49 h 4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8" h="49">
                      <a:moveTo>
                        <a:pt x="58" y="32"/>
                      </a:moveTo>
                      <a:lnTo>
                        <a:pt x="8" y="49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58" y="0"/>
                      </a:lnTo>
                      <a:lnTo>
                        <a:pt x="58" y="27"/>
                      </a:lnTo>
                      <a:lnTo>
                        <a:pt x="58" y="32"/>
                      </a:lnTo>
                      <a:close/>
                    </a:path>
                  </a:pathLst>
                </a:custGeom>
                <a:solidFill>
                  <a:srgbClr val="FFD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75" name="Freeform 593"/>
                <p:cNvSpPr>
                  <a:spLocks/>
                </p:cNvSpPr>
                <p:nvPr/>
              </p:nvSpPr>
              <p:spPr bwMode="auto">
                <a:xfrm>
                  <a:off x="1222" y="3144"/>
                  <a:ext cx="28" cy="24"/>
                </a:xfrm>
                <a:custGeom>
                  <a:avLst/>
                  <a:gdLst>
                    <a:gd name="T0" fmla="*/ 0 w 58"/>
                    <a:gd name="T1" fmla="*/ 0 h 49"/>
                    <a:gd name="T2" fmla="*/ 0 w 58"/>
                    <a:gd name="T3" fmla="*/ 0 h 49"/>
                    <a:gd name="T4" fmla="*/ 0 w 58"/>
                    <a:gd name="T5" fmla="*/ 0 h 49"/>
                    <a:gd name="T6" fmla="*/ 0 w 58"/>
                    <a:gd name="T7" fmla="*/ 0 h 49"/>
                    <a:gd name="T8" fmla="*/ 0 w 58"/>
                    <a:gd name="T9" fmla="*/ 0 h 49"/>
                    <a:gd name="T10" fmla="*/ 0 w 58"/>
                    <a:gd name="T11" fmla="*/ 0 h 49"/>
                    <a:gd name="T12" fmla="*/ 0 w 58"/>
                    <a:gd name="T13" fmla="*/ 0 h 4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8"/>
                    <a:gd name="T22" fmla="*/ 0 h 49"/>
                    <a:gd name="T23" fmla="*/ 58 w 58"/>
                    <a:gd name="T24" fmla="*/ 49 h 4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8" h="49">
                      <a:moveTo>
                        <a:pt x="58" y="32"/>
                      </a:moveTo>
                      <a:lnTo>
                        <a:pt x="8" y="49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58" y="0"/>
                      </a:lnTo>
                      <a:lnTo>
                        <a:pt x="58" y="27"/>
                      </a:lnTo>
                      <a:lnTo>
                        <a:pt x="58" y="3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76" name="Line 594"/>
                <p:cNvSpPr>
                  <a:spLocks noChangeShapeType="1"/>
                </p:cNvSpPr>
                <p:nvPr/>
              </p:nvSpPr>
              <p:spPr bwMode="auto">
                <a:xfrm>
                  <a:off x="1224" y="3145"/>
                  <a:ext cx="26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77" name="Rectangle 595"/>
                <p:cNvSpPr>
                  <a:spLocks noChangeArrowheads="1"/>
                </p:cNvSpPr>
                <p:nvPr/>
              </p:nvSpPr>
              <p:spPr bwMode="auto">
                <a:xfrm>
                  <a:off x="1097" y="3179"/>
                  <a:ext cx="153" cy="26"/>
                </a:xfrm>
                <a:prstGeom prst="rect">
                  <a:avLst/>
                </a:prstGeom>
                <a:solidFill>
                  <a:srgbClr val="FFD4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78" name="Rectangle 596"/>
                <p:cNvSpPr>
                  <a:spLocks noChangeArrowheads="1"/>
                </p:cNvSpPr>
                <p:nvPr/>
              </p:nvSpPr>
              <p:spPr bwMode="auto">
                <a:xfrm>
                  <a:off x="1097" y="3179"/>
                  <a:ext cx="153" cy="26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79" name="Freeform 597"/>
                <p:cNvSpPr>
                  <a:spLocks/>
                </p:cNvSpPr>
                <p:nvPr/>
              </p:nvSpPr>
              <p:spPr bwMode="auto">
                <a:xfrm>
                  <a:off x="1242" y="3168"/>
                  <a:ext cx="60" cy="68"/>
                </a:xfrm>
                <a:custGeom>
                  <a:avLst/>
                  <a:gdLst>
                    <a:gd name="T0" fmla="*/ 1 w 120"/>
                    <a:gd name="T1" fmla="*/ 0 h 137"/>
                    <a:gd name="T2" fmla="*/ 1 w 120"/>
                    <a:gd name="T3" fmla="*/ 0 h 137"/>
                    <a:gd name="T4" fmla="*/ 1 w 120"/>
                    <a:gd name="T5" fmla="*/ 0 h 137"/>
                    <a:gd name="T6" fmla="*/ 1 w 120"/>
                    <a:gd name="T7" fmla="*/ 0 h 137"/>
                    <a:gd name="T8" fmla="*/ 1 w 120"/>
                    <a:gd name="T9" fmla="*/ 0 h 137"/>
                    <a:gd name="T10" fmla="*/ 1 w 120"/>
                    <a:gd name="T11" fmla="*/ 0 h 137"/>
                    <a:gd name="T12" fmla="*/ 1 w 120"/>
                    <a:gd name="T13" fmla="*/ 0 h 137"/>
                    <a:gd name="T14" fmla="*/ 1 w 120"/>
                    <a:gd name="T15" fmla="*/ 0 h 137"/>
                    <a:gd name="T16" fmla="*/ 1 w 120"/>
                    <a:gd name="T17" fmla="*/ 0 h 137"/>
                    <a:gd name="T18" fmla="*/ 1 w 120"/>
                    <a:gd name="T19" fmla="*/ 0 h 137"/>
                    <a:gd name="T20" fmla="*/ 1 w 120"/>
                    <a:gd name="T21" fmla="*/ 0 h 137"/>
                    <a:gd name="T22" fmla="*/ 1 w 120"/>
                    <a:gd name="T23" fmla="*/ 0 h 137"/>
                    <a:gd name="T24" fmla="*/ 1 w 120"/>
                    <a:gd name="T25" fmla="*/ 0 h 137"/>
                    <a:gd name="T26" fmla="*/ 1 w 120"/>
                    <a:gd name="T27" fmla="*/ 0 h 137"/>
                    <a:gd name="T28" fmla="*/ 1 w 120"/>
                    <a:gd name="T29" fmla="*/ 0 h 137"/>
                    <a:gd name="T30" fmla="*/ 1 w 120"/>
                    <a:gd name="T31" fmla="*/ 0 h 137"/>
                    <a:gd name="T32" fmla="*/ 1 w 120"/>
                    <a:gd name="T33" fmla="*/ 0 h 137"/>
                    <a:gd name="T34" fmla="*/ 1 w 120"/>
                    <a:gd name="T35" fmla="*/ 0 h 137"/>
                    <a:gd name="T36" fmla="*/ 0 w 120"/>
                    <a:gd name="T37" fmla="*/ 0 h 137"/>
                    <a:gd name="T38" fmla="*/ 0 w 120"/>
                    <a:gd name="T39" fmla="*/ 0 h 137"/>
                    <a:gd name="T40" fmla="*/ 1 w 120"/>
                    <a:gd name="T41" fmla="*/ 0 h 137"/>
                    <a:gd name="T42" fmla="*/ 1 w 120"/>
                    <a:gd name="T43" fmla="*/ 0 h 137"/>
                    <a:gd name="T44" fmla="*/ 1 w 120"/>
                    <a:gd name="T45" fmla="*/ 0 h 137"/>
                    <a:gd name="T46" fmla="*/ 1 w 120"/>
                    <a:gd name="T47" fmla="*/ 0 h 137"/>
                    <a:gd name="T48" fmla="*/ 1 w 120"/>
                    <a:gd name="T49" fmla="*/ 0 h 137"/>
                    <a:gd name="T50" fmla="*/ 1 w 120"/>
                    <a:gd name="T51" fmla="*/ 0 h 137"/>
                    <a:gd name="T52" fmla="*/ 1 w 120"/>
                    <a:gd name="T53" fmla="*/ 0 h 137"/>
                    <a:gd name="T54" fmla="*/ 1 w 120"/>
                    <a:gd name="T55" fmla="*/ 0 h 137"/>
                    <a:gd name="T56" fmla="*/ 1 w 120"/>
                    <a:gd name="T57" fmla="*/ 0 h 137"/>
                    <a:gd name="T58" fmla="*/ 1 w 120"/>
                    <a:gd name="T59" fmla="*/ 0 h 137"/>
                    <a:gd name="T60" fmla="*/ 1 w 120"/>
                    <a:gd name="T61" fmla="*/ 0 h 137"/>
                    <a:gd name="T62" fmla="*/ 1 w 120"/>
                    <a:gd name="T63" fmla="*/ 0 h 137"/>
                    <a:gd name="T64" fmla="*/ 1 w 120"/>
                    <a:gd name="T65" fmla="*/ 0 h 137"/>
                    <a:gd name="T66" fmla="*/ 1 w 120"/>
                    <a:gd name="T67" fmla="*/ 0 h 137"/>
                    <a:gd name="T68" fmla="*/ 1 w 120"/>
                    <a:gd name="T69" fmla="*/ 0 h 137"/>
                    <a:gd name="T70" fmla="*/ 1 w 120"/>
                    <a:gd name="T71" fmla="*/ 0 h 137"/>
                    <a:gd name="T72" fmla="*/ 1 w 120"/>
                    <a:gd name="T73" fmla="*/ 0 h 137"/>
                    <a:gd name="T74" fmla="*/ 1 w 120"/>
                    <a:gd name="T75" fmla="*/ 0 h 137"/>
                    <a:gd name="T76" fmla="*/ 1 w 120"/>
                    <a:gd name="T77" fmla="*/ 0 h 137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20"/>
                    <a:gd name="T118" fmla="*/ 0 h 137"/>
                    <a:gd name="T119" fmla="*/ 120 w 120"/>
                    <a:gd name="T120" fmla="*/ 137 h 137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20" h="137">
                      <a:moveTo>
                        <a:pt x="120" y="68"/>
                      </a:moveTo>
                      <a:lnTo>
                        <a:pt x="120" y="63"/>
                      </a:lnTo>
                      <a:lnTo>
                        <a:pt x="119" y="57"/>
                      </a:lnTo>
                      <a:lnTo>
                        <a:pt x="119" y="52"/>
                      </a:lnTo>
                      <a:lnTo>
                        <a:pt x="117" y="46"/>
                      </a:lnTo>
                      <a:lnTo>
                        <a:pt x="116" y="41"/>
                      </a:lnTo>
                      <a:lnTo>
                        <a:pt x="114" y="35"/>
                      </a:lnTo>
                      <a:lnTo>
                        <a:pt x="110" y="31"/>
                      </a:lnTo>
                      <a:lnTo>
                        <a:pt x="108" y="26"/>
                      </a:lnTo>
                      <a:lnTo>
                        <a:pt x="105" y="22"/>
                      </a:lnTo>
                      <a:lnTo>
                        <a:pt x="102" y="17"/>
                      </a:lnTo>
                      <a:lnTo>
                        <a:pt x="97" y="14"/>
                      </a:lnTo>
                      <a:lnTo>
                        <a:pt x="94" y="11"/>
                      </a:lnTo>
                      <a:lnTo>
                        <a:pt x="90" y="7"/>
                      </a:lnTo>
                      <a:lnTo>
                        <a:pt x="85" y="5"/>
                      </a:lnTo>
                      <a:lnTo>
                        <a:pt x="81" y="3"/>
                      </a:lnTo>
                      <a:lnTo>
                        <a:pt x="75" y="2"/>
                      </a:lnTo>
                      <a:lnTo>
                        <a:pt x="71" y="1"/>
                      </a:lnTo>
                      <a:lnTo>
                        <a:pt x="65" y="0"/>
                      </a:lnTo>
                      <a:lnTo>
                        <a:pt x="61" y="0"/>
                      </a:lnTo>
                      <a:lnTo>
                        <a:pt x="55" y="0"/>
                      </a:lnTo>
                      <a:lnTo>
                        <a:pt x="51" y="1"/>
                      </a:lnTo>
                      <a:lnTo>
                        <a:pt x="45" y="1"/>
                      </a:lnTo>
                      <a:lnTo>
                        <a:pt x="41" y="3"/>
                      </a:lnTo>
                      <a:lnTo>
                        <a:pt x="36" y="5"/>
                      </a:lnTo>
                      <a:lnTo>
                        <a:pt x="32" y="7"/>
                      </a:lnTo>
                      <a:lnTo>
                        <a:pt x="28" y="11"/>
                      </a:lnTo>
                      <a:lnTo>
                        <a:pt x="23" y="14"/>
                      </a:lnTo>
                      <a:lnTo>
                        <a:pt x="20" y="17"/>
                      </a:lnTo>
                      <a:lnTo>
                        <a:pt x="17" y="22"/>
                      </a:lnTo>
                      <a:lnTo>
                        <a:pt x="13" y="25"/>
                      </a:lnTo>
                      <a:lnTo>
                        <a:pt x="10" y="30"/>
                      </a:lnTo>
                      <a:lnTo>
                        <a:pt x="8" y="35"/>
                      </a:lnTo>
                      <a:lnTo>
                        <a:pt x="6" y="40"/>
                      </a:lnTo>
                      <a:lnTo>
                        <a:pt x="3" y="45"/>
                      </a:lnTo>
                      <a:lnTo>
                        <a:pt x="2" y="51"/>
                      </a:lnTo>
                      <a:lnTo>
                        <a:pt x="1" y="56"/>
                      </a:lnTo>
                      <a:lnTo>
                        <a:pt x="0" y="62"/>
                      </a:lnTo>
                      <a:lnTo>
                        <a:pt x="0" y="67"/>
                      </a:lnTo>
                      <a:lnTo>
                        <a:pt x="0" y="73"/>
                      </a:lnTo>
                      <a:lnTo>
                        <a:pt x="0" y="78"/>
                      </a:lnTo>
                      <a:lnTo>
                        <a:pt x="1" y="84"/>
                      </a:lnTo>
                      <a:lnTo>
                        <a:pt x="3" y="89"/>
                      </a:lnTo>
                      <a:lnTo>
                        <a:pt x="4" y="95"/>
                      </a:lnTo>
                      <a:lnTo>
                        <a:pt x="7" y="100"/>
                      </a:lnTo>
                      <a:lnTo>
                        <a:pt x="9" y="105"/>
                      </a:lnTo>
                      <a:lnTo>
                        <a:pt x="12" y="109"/>
                      </a:lnTo>
                      <a:lnTo>
                        <a:pt x="15" y="114"/>
                      </a:lnTo>
                      <a:lnTo>
                        <a:pt x="19" y="118"/>
                      </a:lnTo>
                      <a:lnTo>
                        <a:pt x="22" y="122"/>
                      </a:lnTo>
                      <a:lnTo>
                        <a:pt x="27" y="125"/>
                      </a:lnTo>
                      <a:lnTo>
                        <a:pt x="31" y="128"/>
                      </a:lnTo>
                      <a:lnTo>
                        <a:pt x="35" y="130"/>
                      </a:lnTo>
                      <a:lnTo>
                        <a:pt x="40" y="133"/>
                      </a:lnTo>
                      <a:lnTo>
                        <a:pt x="44" y="135"/>
                      </a:lnTo>
                      <a:lnTo>
                        <a:pt x="50" y="136"/>
                      </a:lnTo>
                      <a:lnTo>
                        <a:pt x="54" y="137"/>
                      </a:lnTo>
                      <a:lnTo>
                        <a:pt x="59" y="137"/>
                      </a:lnTo>
                      <a:lnTo>
                        <a:pt x="64" y="137"/>
                      </a:lnTo>
                      <a:lnTo>
                        <a:pt x="69" y="136"/>
                      </a:lnTo>
                      <a:lnTo>
                        <a:pt x="74" y="135"/>
                      </a:lnTo>
                      <a:lnTo>
                        <a:pt x="78" y="134"/>
                      </a:lnTo>
                      <a:lnTo>
                        <a:pt x="84" y="131"/>
                      </a:lnTo>
                      <a:lnTo>
                        <a:pt x="88" y="129"/>
                      </a:lnTo>
                      <a:lnTo>
                        <a:pt x="92" y="127"/>
                      </a:lnTo>
                      <a:lnTo>
                        <a:pt x="96" y="124"/>
                      </a:lnTo>
                      <a:lnTo>
                        <a:pt x="101" y="119"/>
                      </a:lnTo>
                      <a:lnTo>
                        <a:pt x="104" y="116"/>
                      </a:lnTo>
                      <a:lnTo>
                        <a:pt x="107" y="112"/>
                      </a:lnTo>
                      <a:lnTo>
                        <a:pt x="110" y="107"/>
                      </a:lnTo>
                      <a:lnTo>
                        <a:pt x="113" y="103"/>
                      </a:lnTo>
                      <a:lnTo>
                        <a:pt x="115" y="97"/>
                      </a:lnTo>
                      <a:lnTo>
                        <a:pt x="117" y="92"/>
                      </a:lnTo>
                      <a:lnTo>
                        <a:pt x="118" y="86"/>
                      </a:lnTo>
                      <a:lnTo>
                        <a:pt x="119" y="82"/>
                      </a:lnTo>
                      <a:lnTo>
                        <a:pt x="120" y="76"/>
                      </a:lnTo>
                      <a:lnTo>
                        <a:pt x="120" y="69"/>
                      </a:lnTo>
                      <a:lnTo>
                        <a:pt x="120" y="68"/>
                      </a:lnTo>
                      <a:close/>
                    </a:path>
                  </a:pathLst>
                </a:custGeom>
                <a:solidFill>
                  <a:srgbClr val="52525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80" name="Freeform 598"/>
                <p:cNvSpPr>
                  <a:spLocks/>
                </p:cNvSpPr>
                <p:nvPr/>
              </p:nvSpPr>
              <p:spPr bwMode="auto">
                <a:xfrm>
                  <a:off x="1242" y="3168"/>
                  <a:ext cx="60" cy="68"/>
                </a:xfrm>
                <a:custGeom>
                  <a:avLst/>
                  <a:gdLst>
                    <a:gd name="T0" fmla="*/ 1 w 120"/>
                    <a:gd name="T1" fmla="*/ 0 h 137"/>
                    <a:gd name="T2" fmla="*/ 1 w 120"/>
                    <a:gd name="T3" fmla="*/ 0 h 137"/>
                    <a:gd name="T4" fmla="*/ 1 w 120"/>
                    <a:gd name="T5" fmla="*/ 0 h 137"/>
                    <a:gd name="T6" fmla="*/ 1 w 120"/>
                    <a:gd name="T7" fmla="*/ 0 h 137"/>
                    <a:gd name="T8" fmla="*/ 1 w 120"/>
                    <a:gd name="T9" fmla="*/ 0 h 137"/>
                    <a:gd name="T10" fmla="*/ 1 w 120"/>
                    <a:gd name="T11" fmla="*/ 0 h 137"/>
                    <a:gd name="T12" fmla="*/ 1 w 120"/>
                    <a:gd name="T13" fmla="*/ 0 h 137"/>
                    <a:gd name="T14" fmla="*/ 1 w 120"/>
                    <a:gd name="T15" fmla="*/ 0 h 137"/>
                    <a:gd name="T16" fmla="*/ 1 w 120"/>
                    <a:gd name="T17" fmla="*/ 0 h 137"/>
                    <a:gd name="T18" fmla="*/ 1 w 120"/>
                    <a:gd name="T19" fmla="*/ 0 h 137"/>
                    <a:gd name="T20" fmla="*/ 1 w 120"/>
                    <a:gd name="T21" fmla="*/ 0 h 137"/>
                    <a:gd name="T22" fmla="*/ 1 w 120"/>
                    <a:gd name="T23" fmla="*/ 0 h 137"/>
                    <a:gd name="T24" fmla="*/ 1 w 120"/>
                    <a:gd name="T25" fmla="*/ 0 h 137"/>
                    <a:gd name="T26" fmla="*/ 1 w 120"/>
                    <a:gd name="T27" fmla="*/ 0 h 137"/>
                    <a:gd name="T28" fmla="*/ 1 w 120"/>
                    <a:gd name="T29" fmla="*/ 0 h 137"/>
                    <a:gd name="T30" fmla="*/ 1 w 120"/>
                    <a:gd name="T31" fmla="*/ 0 h 137"/>
                    <a:gd name="T32" fmla="*/ 1 w 120"/>
                    <a:gd name="T33" fmla="*/ 0 h 137"/>
                    <a:gd name="T34" fmla="*/ 1 w 120"/>
                    <a:gd name="T35" fmla="*/ 0 h 137"/>
                    <a:gd name="T36" fmla="*/ 0 w 120"/>
                    <a:gd name="T37" fmla="*/ 0 h 137"/>
                    <a:gd name="T38" fmla="*/ 0 w 120"/>
                    <a:gd name="T39" fmla="*/ 0 h 137"/>
                    <a:gd name="T40" fmla="*/ 1 w 120"/>
                    <a:gd name="T41" fmla="*/ 0 h 137"/>
                    <a:gd name="T42" fmla="*/ 1 w 120"/>
                    <a:gd name="T43" fmla="*/ 0 h 137"/>
                    <a:gd name="T44" fmla="*/ 1 w 120"/>
                    <a:gd name="T45" fmla="*/ 0 h 137"/>
                    <a:gd name="T46" fmla="*/ 1 w 120"/>
                    <a:gd name="T47" fmla="*/ 0 h 137"/>
                    <a:gd name="T48" fmla="*/ 1 w 120"/>
                    <a:gd name="T49" fmla="*/ 0 h 137"/>
                    <a:gd name="T50" fmla="*/ 1 w 120"/>
                    <a:gd name="T51" fmla="*/ 0 h 137"/>
                    <a:gd name="T52" fmla="*/ 1 w 120"/>
                    <a:gd name="T53" fmla="*/ 0 h 137"/>
                    <a:gd name="T54" fmla="*/ 1 w 120"/>
                    <a:gd name="T55" fmla="*/ 0 h 137"/>
                    <a:gd name="T56" fmla="*/ 1 w 120"/>
                    <a:gd name="T57" fmla="*/ 0 h 137"/>
                    <a:gd name="T58" fmla="*/ 1 w 120"/>
                    <a:gd name="T59" fmla="*/ 0 h 137"/>
                    <a:gd name="T60" fmla="*/ 1 w 120"/>
                    <a:gd name="T61" fmla="*/ 0 h 137"/>
                    <a:gd name="T62" fmla="*/ 1 w 120"/>
                    <a:gd name="T63" fmla="*/ 0 h 137"/>
                    <a:gd name="T64" fmla="*/ 1 w 120"/>
                    <a:gd name="T65" fmla="*/ 0 h 137"/>
                    <a:gd name="T66" fmla="*/ 1 w 120"/>
                    <a:gd name="T67" fmla="*/ 0 h 137"/>
                    <a:gd name="T68" fmla="*/ 1 w 120"/>
                    <a:gd name="T69" fmla="*/ 0 h 137"/>
                    <a:gd name="T70" fmla="*/ 1 w 120"/>
                    <a:gd name="T71" fmla="*/ 0 h 137"/>
                    <a:gd name="T72" fmla="*/ 1 w 120"/>
                    <a:gd name="T73" fmla="*/ 0 h 137"/>
                    <a:gd name="T74" fmla="*/ 1 w 120"/>
                    <a:gd name="T75" fmla="*/ 0 h 137"/>
                    <a:gd name="T76" fmla="*/ 1 w 120"/>
                    <a:gd name="T77" fmla="*/ 0 h 137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20"/>
                    <a:gd name="T118" fmla="*/ 0 h 137"/>
                    <a:gd name="T119" fmla="*/ 120 w 120"/>
                    <a:gd name="T120" fmla="*/ 137 h 137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20" h="137">
                      <a:moveTo>
                        <a:pt x="120" y="68"/>
                      </a:moveTo>
                      <a:lnTo>
                        <a:pt x="120" y="63"/>
                      </a:lnTo>
                      <a:lnTo>
                        <a:pt x="119" y="57"/>
                      </a:lnTo>
                      <a:lnTo>
                        <a:pt x="119" y="52"/>
                      </a:lnTo>
                      <a:lnTo>
                        <a:pt x="117" y="46"/>
                      </a:lnTo>
                      <a:lnTo>
                        <a:pt x="116" y="41"/>
                      </a:lnTo>
                      <a:lnTo>
                        <a:pt x="114" y="35"/>
                      </a:lnTo>
                      <a:lnTo>
                        <a:pt x="110" y="31"/>
                      </a:lnTo>
                      <a:lnTo>
                        <a:pt x="108" y="26"/>
                      </a:lnTo>
                      <a:lnTo>
                        <a:pt x="105" y="22"/>
                      </a:lnTo>
                      <a:lnTo>
                        <a:pt x="102" y="17"/>
                      </a:lnTo>
                      <a:lnTo>
                        <a:pt x="97" y="14"/>
                      </a:lnTo>
                      <a:lnTo>
                        <a:pt x="94" y="11"/>
                      </a:lnTo>
                      <a:lnTo>
                        <a:pt x="90" y="7"/>
                      </a:lnTo>
                      <a:lnTo>
                        <a:pt x="85" y="5"/>
                      </a:lnTo>
                      <a:lnTo>
                        <a:pt x="81" y="3"/>
                      </a:lnTo>
                      <a:lnTo>
                        <a:pt x="75" y="2"/>
                      </a:lnTo>
                      <a:lnTo>
                        <a:pt x="71" y="1"/>
                      </a:lnTo>
                      <a:lnTo>
                        <a:pt x="65" y="0"/>
                      </a:lnTo>
                      <a:lnTo>
                        <a:pt x="61" y="0"/>
                      </a:lnTo>
                      <a:lnTo>
                        <a:pt x="55" y="0"/>
                      </a:lnTo>
                      <a:lnTo>
                        <a:pt x="51" y="1"/>
                      </a:lnTo>
                      <a:lnTo>
                        <a:pt x="45" y="1"/>
                      </a:lnTo>
                      <a:lnTo>
                        <a:pt x="41" y="3"/>
                      </a:lnTo>
                      <a:lnTo>
                        <a:pt x="36" y="5"/>
                      </a:lnTo>
                      <a:lnTo>
                        <a:pt x="32" y="7"/>
                      </a:lnTo>
                      <a:lnTo>
                        <a:pt x="28" y="11"/>
                      </a:lnTo>
                      <a:lnTo>
                        <a:pt x="23" y="14"/>
                      </a:lnTo>
                      <a:lnTo>
                        <a:pt x="20" y="17"/>
                      </a:lnTo>
                      <a:lnTo>
                        <a:pt x="17" y="22"/>
                      </a:lnTo>
                      <a:lnTo>
                        <a:pt x="13" y="25"/>
                      </a:lnTo>
                      <a:lnTo>
                        <a:pt x="10" y="30"/>
                      </a:lnTo>
                      <a:lnTo>
                        <a:pt x="8" y="35"/>
                      </a:lnTo>
                      <a:lnTo>
                        <a:pt x="6" y="40"/>
                      </a:lnTo>
                      <a:lnTo>
                        <a:pt x="3" y="45"/>
                      </a:lnTo>
                      <a:lnTo>
                        <a:pt x="2" y="51"/>
                      </a:lnTo>
                      <a:lnTo>
                        <a:pt x="1" y="56"/>
                      </a:lnTo>
                      <a:lnTo>
                        <a:pt x="0" y="62"/>
                      </a:lnTo>
                      <a:lnTo>
                        <a:pt x="0" y="67"/>
                      </a:lnTo>
                      <a:lnTo>
                        <a:pt x="0" y="73"/>
                      </a:lnTo>
                      <a:lnTo>
                        <a:pt x="0" y="78"/>
                      </a:lnTo>
                      <a:lnTo>
                        <a:pt x="1" y="84"/>
                      </a:lnTo>
                      <a:lnTo>
                        <a:pt x="3" y="89"/>
                      </a:lnTo>
                      <a:lnTo>
                        <a:pt x="4" y="95"/>
                      </a:lnTo>
                      <a:lnTo>
                        <a:pt x="7" y="100"/>
                      </a:lnTo>
                      <a:lnTo>
                        <a:pt x="9" y="105"/>
                      </a:lnTo>
                      <a:lnTo>
                        <a:pt x="12" y="109"/>
                      </a:lnTo>
                      <a:lnTo>
                        <a:pt x="15" y="114"/>
                      </a:lnTo>
                      <a:lnTo>
                        <a:pt x="19" y="118"/>
                      </a:lnTo>
                      <a:lnTo>
                        <a:pt x="22" y="122"/>
                      </a:lnTo>
                      <a:lnTo>
                        <a:pt x="27" y="125"/>
                      </a:lnTo>
                      <a:lnTo>
                        <a:pt x="31" y="128"/>
                      </a:lnTo>
                      <a:lnTo>
                        <a:pt x="35" y="130"/>
                      </a:lnTo>
                      <a:lnTo>
                        <a:pt x="40" y="133"/>
                      </a:lnTo>
                      <a:lnTo>
                        <a:pt x="44" y="135"/>
                      </a:lnTo>
                      <a:lnTo>
                        <a:pt x="50" y="136"/>
                      </a:lnTo>
                      <a:lnTo>
                        <a:pt x="54" y="137"/>
                      </a:lnTo>
                      <a:lnTo>
                        <a:pt x="59" y="137"/>
                      </a:lnTo>
                      <a:lnTo>
                        <a:pt x="64" y="137"/>
                      </a:lnTo>
                      <a:lnTo>
                        <a:pt x="69" y="136"/>
                      </a:lnTo>
                      <a:lnTo>
                        <a:pt x="74" y="135"/>
                      </a:lnTo>
                      <a:lnTo>
                        <a:pt x="78" y="134"/>
                      </a:lnTo>
                      <a:lnTo>
                        <a:pt x="84" y="131"/>
                      </a:lnTo>
                      <a:lnTo>
                        <a:pt x="88" y="129"/>
                      </a:lnTo>
                      <a:lnTo>
                        <a:pt x="92" y="127"/>
                      </a:lnTo>
                      <a:lnTo>
                        <a:pt x="96" y="124"/>
                      </a:lnTo>
                      <a:lnTo>
                        <a:pt x="101" y="119"/>
                      </a:lnTo>
                      <a:lnTo>
                        <a:pt x="104" y="116"/>
                      </a:lnTo>
                      <a:lnTo>
                        <a:pt x="107" y="112"/>
                      </a:lnTo>
                      <a:lnTo>
                        <a:pt x="110" y="107"/>
                      </a:lnTo>
                      <a:lnTo>
                        <a:pt x="113" y="103"/>
                      </a:lnTo>
                      <a:lnTo>
                        <a:pt x="115" y="97"/>
                      </a:lnTo>
                      <a:lnTo>
                        <a:pt x="117" y="92"/>
                      </a:lnTo>
                      <a:lnTo>
                        <a:pt x="118" y="86"/>
                      </a:lnTo>
                      <a:lnTo>
                        <a:pt x="119" y="82"/>
                      </a:lnTo>
                      <a:lnTo>
                        <a:pt x="120" y="76"/>
                      </a:lnTo>
                      <a:lnTo>
                        <a:pt x="120" y="69"/>
                      </a:lnTo>
                      <a:lnTo>
                        <a:pt x="120" y="6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81" name="Freeform 599"/>
                <p:cNvSpPr>
                  <a:spLocks/>
                </p:cNvSpPr>
                <p:nvPr/>
              </p:nvSpPr>
              <p:spPr bwMode="auto">
                <a:xfrm>
                  <a:off x="1106" y="3168"/>
                  <a:ext cx="60" cy="68"/>
                </a:xfrm>
                <a:custGeom>
                  <a:avLst/>
                  <a:gdLst>
                    <a:gd name="T0" fmla="*/ 0 w 121"/>
                    <a:gd name="T1" fmla="*/ 0 h 137"/>
                    <a:gd name="T2" fmla="*/ 0 w 121"/>
                    <a:gd name="T3" fmla="*/ 0 h 137"/>
                    <a:gd name="T4" fmla="*/ 0 w 121"/>
                    <a:gd name="T5" fmla="*/ 0 h 137"/>
                    <a:gd name="T6" fmla="*/ 0 w 121"/>
                    <a:gd name="T7" fmla="*/ 0 h 137"/>
                    <a:gd name="T8" fmla="*/ 0 w 121"/>
                    <a:gd name="T9" fmla="*/ 0 h 137"/>
                    <a:gd name="T10" fmla="*/ 0 w 121"/>
                    <a:gd name="T11" fmla="*/ 0 h 137"/>
                    <a:gd name="T12" fmla="*/ 0 w 121"/>
                    <a:gd name="T13" fmla="*/ 0 h 137"/>
                    <a:gd name="T14" fmla="*/ 0 w 121"/>
                    <a:gd name="T15" fmla="*/ 0 h 137"/>
                    <a:gd name="T16" fmla="*/ 0 w 121"/>
                    <a:gd name="T17" fmla="*/ 0 h 137"/>
                    <a:gd name="T18" fmla="*/ 0 w 121"/>
                    <a:gd name="T19" fmla="*/ 0 h 137"/>
                    <a:gd name="T20" fmla="*/ 0 w 121"/>
                    <a:gd name="T21" fmla="*/ 0 h 137"/>
                    <a:gd name="T22" fmla="*/ 0 w 121"/>
                    <a:gd name="T23" fmla="*/ 0 h 137"/>
                    <a:gd name="T24" fmla="*/ 0 w 121"/>
                    <a:gd name="T25" fmla="*/ 0 h 137"/>
                    <a:gd name="T26" fmla="*/ 0 w 121"/>
                    <a:gd name="T27" fmla="*/ 0 h 137"/>
                    <a:gd name="T28" fmla="*/ 0 w 121"/>
                    <a:gd name="T29" fmla="*/ 0 h 137"/>
                    <a:gd name="T30" fmla="*/ 0 w 121"/>
                    <a:gd name="T31" fmla="*/ 0 h 137"/>
                    <a:gd name="T32" fmla="*/ 0 w 121"/>
                    <a:gd name="T33" fmla="*/ 0 h 137"/>
                    <a:gd name="T34" fmla="*/ 0 w 121"/>
                    <a:gd name="T35" fmla="*/ 0 h 137"/>
                    <a:gd name="T36" fmla="*/ 0 w 121"/>
                    <a:gd name="T37" fmla="*/ 0 h 137"/>
                    <a:gd name="T38" fmla="*/ 0 w 121"/>
                    <a:gd name="T39" fmla="*/ 0 h 137"/>
                    <a:gd name="T40" fmla="*/ 0 w 121"/>
                    <a:gd name="T41" fmla="*/ 0 h 137"/>
                    <a:gd name="T42" fmla="*/ 0 w 121"/>
                    <a:gd name="T43" fmla="*/ 0 h 137"/>
                    <a:gd name="T44" fmla="*/ 0 w 121"/>
                    <a:gd name="T45" fmla="*/ 0 h 137"/>
                    <a:gd name="T46" fmla="*/ 0 w 121"/>
                    <a:gd name="T47" fmla="*/ 0 h 137"/>
                    <a:gd name="T48" fmla="*/ 0 w 121"/>
                    <a:gd name="T49" fmla="*/ 0 h 137"/>
                    <a:gd name="T50" fmla="*/ 0 w 121"/>
                    <a:gd name="T51" fmla="*/ 0 h 137"/>
                    <a:gd name="T52" fmla="*/ 0 w 121"/>
                    <a:gd name="T53" fmla="*/ 0 h 137"/>
                    <a:gd name="T54" fmla="*/ 0 w 121"/>
                    <a:gd name="T55" fmla="*/ 0 h 137"/>
                    <a:gd name="T56" fmla="*/ 0 w 121"/>
                    <a:gd name="T57" fmla="*/ 0 h 137"/>
                    <a:gd name="T58" fmla="*/ 0 w 121"/>
                    <a:gd name="T59" fmla="*/ 0 h 137"/>
                    <a:gd name="T60" fmla="*/ 0 w 121"/>
                    <a:gd name="T61" fmla="*/ 0 h 137"/>
                    <a:gd name="T62" fmla="*/ 0 w 121"/>
                    <a:gd name="T63" fmla="*/ 0 h 137"/>
                    <a:gd name="T64" fmla="*/ 0 w 121"/>
                    <a:gd name="T65" fmla="*/ 0 h 137"/>
                    <a:gd name="T66" fmla="*/ 0 w 121"/>
                    <a:gd name="T67" fmla="*/ 0 h 137"/>
                    <a:gd name="T68" fmla="*/ 0 w 121"/>
                    <a:gd name="T69" fmla="*/ 0 h 137"/>
                    <a:gd name="T70" fmla="*/ 0 w 121"/>
                    <a:gd name="T71" fmla="*/ 0 h 137"/>
                    <a:gd name="T72" fmla="*/ 0 w 121"/>
                    <a:gd name="T73" fmla="*/ 0 h 137"/>
                    <a:gd name="T74" fmla="*/ 0 w 121"/>
                    <a:gd name="T75" fmla="*/ 0 h 137"/>
                    <a:gd name="T76" fmla="*/ 0 w 121"/>
                    <a:gd name="T77" fmla="*/ 0 h 137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21"/>
                    <a:gd name="T118" fmla="*/ 0 h 137"/>
                    <a:gd name="T119" fmla="*/ 121 w 121"/>
                    <a:gd name="T120" fmla="*/ 137 h 137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21" h="137">
                      <a:moveTo>
                        <a:pt x="121" y="68"/>
                      </a:moveTo>
                      <a:lnTo>
                        <a:pt x="121" y="63"/>
                      </a:lnTo>
                      <a:lnTo>
                        <a:pt x="121" y="57"/>
                      </a:lnTo>
                      <a:lnTo>
                        <a:pt x="119" y="52"/>
                      </a:lnTo>
                      <a:lnTo>
                        <a:pt x="117" y="46"/>
                      </a:lnTo>
                      <a:lnTo>
                        <a:pt x="116" y="41"/>
                      </a:lnTo>
                      <a:lnTo>
                        <a:pt x="114" y="35"/>
                      </a:lnTo>
                      <a:lnTo>
                        <a:pt x="111" y="31"/>
                      </a:lnTo>
                      <a:lnTo>
                        <a:pt x="108" y="26"/>
                      </a:lnTo>
                      <a:lnTo>
                        <a:pt x="105" y="22"/>
                      </a:lnTo>
                      <a:lnTo>
                        <a:pt x="102" y="17"/>
                      </a:lnTo>
                      <a:lnTo>
                        <a:pt x="97" y="14"/>
                      </a:lnTo>
                      <a:lnTo>
                        <a:pt x="94" y="11"/>
                      </a:lnTo>
                      <a:lnTo>
                        <a:pt x="90" y="7"/>
                      </a:lnTo>
                      <a:lnTo>
                        <a:pt x="85" y="5"/>
                      </a:lnTo>
                      <a:lnTo>
                        <a:pt x="80" y="3"/>
                      </a:lnTo>
                      <a:lnTo>
                        <a:pt x="75" y="2"/>
                      </a:lnTo>
                      <a:lnTo>
                        <a:pt x="71" y="1"/>
                      </a:lnTo>
                      <a:lnTo>
                        <a:pt x="65" y="0"/>
                      </a:lnTo>
                      <a:lnTo>
                        <a:pt x="61" y="0"/>
                      </a:lnTo>
                      <a:lnTo>
                        <a:pt x="55" y="0"/>
                      </a:lnTo>
                      <a:lnTo>
                        <a:pt x="51" y="1"/>
                      </a:lnTo>
                      <a:lnTo>
                        <a:pt x="47" y="1"/>
                      </a:lnTo>
                      <a:lnTo>
                        <a:pt x="41" y="3"/>
                      </a:lnTo>
                      <a:lnTo>
                        <a:pt x="37" y="5"/>
                      </a:lnTo>
                      <a:lnTo>
                        <a:pt x="32" y="7"/>
                      </a:lnTo>
                      <a:lnTo>
                        <a:pt x="28" y="11"/>
                      </a:lnTo>
                      <a:lnTo>
                        <a:pt x="23" y="14"/>
                      </a:lnTo>
                      <a:lnTo>
                        <a:pt x="20" y="17"/>
                      </a:lnTo>
                      <a:lnTo>
                        <a:pt x="17" y="22"/>
                      </a:lnTo>
                      <a:lnTo>
                        <a:pt x="13" y="25"/>
                      </a:lnTo>
                      <a:lnTo>
                        <a:pt x="10" y="30"/>
                      </a:lnTo>
                      <a:lnTo>
                        <a:pt x="8" y="35"/>
                      </a:lnTo>
                      <a:lnTo>
                        <a:pt x="6" y="40"/>
                      </a:lnTo>
                      <a:lnTo>
                        <a:pt x="3" y="45"/>
                      </a:lnTo>
                      <a:lnTo>
                        <a:pt x="2" y="51"/>
                      </a:lnTo>
                      <a:lnTo>
                        <a:pt x="1" y="56"/>
                      </a:lnTo>
                      <a:lnTo>
                        <a:pt x="0" y="62"/>
                      </a:lnTo>
                      <a:lnTo>
                        <a:pt x="0" y="67"/>
                      </a:lnTo>
                      <a:lnTo>
                        <a:pt x="0" y="73"/>
                      </a:lnTo>
                      <a:lnTo>
                        <a:pt x="1" y="78"/>
                      </a:lnTo>
                      <a:lnTo>
                        <a:pt x="1" y="84"/>
                      </a:lnTo>
                      <a:lnTo>
                        <a:pt x="3" y="89"/>
                      </a:lnTo>
                      <a:lnTo>
                        <a:pt x="5" y="95"/>
                      </a:lnTo>
                      <a:lnTo>
                        <a:pt x="7" y="100"/>
                      </a:lnTo>
                      <a:lnTo>
                        <a:pt x="9" y="105"/>
                      </a:lnTo>
                      <a:lnTo>
                        <a:pt x="12" y="109"/>
                      </a:lnTo>
                      <a:lnTo>
                        <a:pt x="16" y="114"/>
                      </a:lnTo>
                      <a:lnTo>
                        <a:pt x="19" y="118"/>
                      </a:lnTo>
                      <a:lnTo>
                        <a:pt x="22" y="122"/>
                      </a:lnTo>
                      <a:lnTo>
                        <a:pt x="27" y="125"/>
                      </a:lnTo>
                      <a:lnTo>
                        <a:pt x="31" y="128"/>
                      </a:lnTo>
                      <a:lnTo>
                        <a:pt x="35" y="130"/>
                      </a:lnTo>
                      <a:lnTo>
                        <a:pt x="40" y="133"/>
                      </a:lnTo>
                      <a:lnTo>
                        <a:pt x="44" y="135"/>
                      </a:lnTo>
                      <a:lnTo>
                        <a:pt x="50" y="136"/>
                      </a:lnTo>
                      <a:lnTo>
                        <a:pt x="54" y="137"/>
                      </a:lnTo>
                      <a:lnTo>
                        <a:pt x="60" y="137"/>
                      </a:lnTo>
                      <a:lnTo>
                        <a:pt x="64" y="137"/>
                      </a:lnTo>
                      <a:lnTo>
                        <a:pt x="70" y="136"/>
                      </a:lnTo>
                      <a:lnTo>
                        <a:pt x="74" y="135"/>
                      </a:lnTo>
                      <a:lnTo>
                        <a:pt x="79" y="134"/>
                      </a:lnTo>
                      <a:lnTo>
                        <a:pt x="84" y="131"/>
                      </a:lnTo>
                      <a:lnTo>
                        <a:pt x="89" y="129"/>
                      </a:lnTo>
                      <a:lnTo>
                        <a:pt x="93" y="127"/>
                      </a:lnTo>
                      <a:lnTo>
                        <a:pt x="96" y="124"/>
                      </a:lnTo>
                      <a:lnTo>
                        <a:pt x="101" y="119"/>
                      </a:lnTo>
                      <a:lnTo>
                        <a:pt x="104" y="116"/>
                      </a:lnTo>
                      <a:lnTo>
                        <a:pt x="107" y="112"/>
                      </a:lnTo>
                      <a:lnTo>
                        <a:pt x="111" y="107"/>
                      </a:lnTo>
                      <a:lnTo>
                        <a:pt x="113" y="103"/>
                      </a:lnTo>
                      <a:lnTo>
                        <a:pt x="115" y="97"/>
                      </a:lnTo>
                      <a:lnTo>
                        <a:pt x="117" y="92"/>
                      </a:lnTo>
                      <a:lnTo>
                        <a:pt x="118" y="86"/>
                      </a:lnTo>
                      <a:lnTo>
                        <a:pt x="119" y="82"/>
                      </a:lnTo>
                      <a:lnTo>
                        <a:pt x="121" y="76"/>
                      </a:lnTo>
                      <a:lnTo>
                        <a:pt x="121" y="69"/>
                      </a:lnTo>
                      <a:lnTo>
                        <a:pt x="121" y="68"/>
                      </a:lnTo>
                      <a:close/>
                    </a:path>
                  </a:pathLst>
                </a:custGeom>
                <a:solidFill>
                  <a:srgbClr val="52525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82" name="Freeform 600"/>
                <p:cNvSpPr>
                  <a:spLocks/>
                </p:cNvSpPr>
                <p:nvPr/>
              </p:nvSpPr>
              <p:spPr bwMode="auto">
                <a:xfrm>
                  <a:off x="1106" y="3168"/>
                  <a:ext cx="60" cy="68"/>
                </a:xfrm>
                <a:custGeom>
                  <a:avLst/>
                  <a:gdLst>
                    <a:gd name="T0" fmla="*/ 0 w 121"/>
                    <a:gd name="T1" fmla="*/ 0 h 137"/>
                    <a:gd name="T2" fmla="*/ 0 w 121"/>
                    <a:gd name="T3" fmla="*/ 0 h 137"/>
                    <a:gd name="T4" fmla="*/ 0 w 121"/>
                    <a:gd name="T5" fmla="*/ 0 h 137"/>
                    <a:gd name="T6" fmla="*/ 0 w 121"/>
                    <a:gd name="T7" fmla="*/ 0 h 137"/>
                    <a:gd name="T8" fmla="*/ 0 w 121"/>
                    <a:gd name="T9" fmla="*/ 0 h 137"/>
                    <a:gd name="T10" fmla="*/ 0 w 121"/>
                    <a:gd name="T11" fmla="*/ 0 h 137"/>
                    <a:gd name="T12" fmla="*/ 0 w 121"/>
                    <a:gd name="T13" fmla="*/ 0 h 137"/>
                    <a:gd name="T14" fmla="*/ 0 w 121"/>
                    <a:gd name="T15" fmla="*/ 0 h 137"/>
                    <a:gd name="T16" fmla="*/ 0 w 121"/>
                    <a:gd name="T17" fmla="*/ 0 h 137"/>
                    <a:gd name="T18" fmla="*/ 0 w 121"/>
                    <a:gd name="T19" fmla="*/ 0 h 137"/>
                    <a:gd name="T20" fmla="*/ 0 w 121"/>
                    <a:gd name="T21" fmla="*/ 0 h 137"/>
                    <a:gd name="T22" fmla="*/ 0 w 121"/>
                    <a:gd name="T23" fmla="*/ 0 h 137"/>
                    <a:gd name="T24" fmla="*/ 0 w 121"/>
                    <a:gd name="T25" fmla="*/ 0 h 137"/>
                    <a:gd name="T26" fmla="*/ 0 w 121"/>
                    <a:gd name="T27" fmla="*/ 0 h 137"/>
                    <a:gd name="T28" fmla="*/ 0 w 121"/>
                    <a:gd name="T29" fmla="*/ 0 h 137"/>
                    <a:gd name="T30" fmla="*/ 0 w 121"/>
                    <a:gd name="T31" fmla="*/ 0 h 137"/>
                    <a:gd name="T32" fmla="*/ 0 w 121"/>
                    <a:gd name="T33" fmla="*/ 0 h 137"/>
                    <a:gd name="T34" fmla="*/ 0 w 121"/>
                    <a:gd name="T35" fmla="*/ 0 h 137"/>
                    <a:gd name="T36" fmla="*/ 0 w 121"/>
                    <a:gd name="T37" fmla="*/ 0 h 137"/>
                    <a:gd name="T38" fmla="*/ 0 w 121"/>
                    <a:gd name="T39" fmla="*/ 0 h 137"/>
                    <a:gd name="T40" fmla="*/ 0 w 121"/>
                    <a:gd name="T41" fmla="*/ 0 h 137"/>
                    <a:gd name="T42" fmla="*/ 0 w 121"/>
                    <a:gd name="T43" fmla="*/ 0 h 137"/>
                    <a:gd name="T44" fmla="*/ 0 w 121"/>
                    <a:gd name="T45" fmla="*/ 0 h 137"/>
                    <a:gd name="T46" fmla="*/ 0 w 121"/>
                    <a:gd name="T47" fmla="*/ 0 h 137"/>
                    <a:gd name="T48" fmla="*/ 0 w 121"/>
                    <a:gd name="T49" fmla="*/ 0 h 137"/>
                    <a:gd name="T50" fmla="*/ 0 w 121"/>
                    <a:gd name="T51" fmla="*/ 0 h 137"/>
                    <a:gd name="T52" fmla="*/ 0 w 121"/>
                    <a:gd name="T53" fmla="*/ 0 h 137"/>
                    <a:gd name="T54" fmla="*/ 0 w 121"/>
                    <a:gd name="T55" fmla="*/ 0 h 137"/>
                    <a:gd name="T56" fmla="*/ 0 w 121"/>
                    <a:gd name="T57" fmla="*/ 0 h 137"/>
                    <a:gd name="T58" fmla="*/ 0 w 121"/>
                    <a:gd name="T59" fmla="*/ 0 h 137"/>
                    <a:gd name="T60" fmla="*/ 0 w 121"/>
                    <a:gd name="T61" fmla="*/ 0 h 137"/>
                    <a:gd name="T62" fmla="*/ 0 w 121"/>
                    <a:gd name="T63" fmla="*/ 0 h 137"/>
                    <a:gd name="T64" fmla="*/ 0 w 121"/>
                    <a:gd name="T65" fmla="*/ 0 h 137"/>
                    <a:gd name="T66" fmla="*/ 0 w 121"/>
                    <a:gd name="T67" fmla="*/ 0 h 137"/>
                    <a:gd name="T68" fmla="*/ 0 w 121"/>
                    <a:gd name="T69" fmla="*/ 0 h 137"/>
                    <a:gd name="T70" fmla="*/ 0 w 121"/>
                    <a:gd name="T71" fmla="*/ 0 h 137"/>
                    <a:gd name="T72" fmla="*/ 0 w 121"/>
                    <a:gd name="T73" fmla="*/ 0 h 137"/>
                    <a:gd name="T74" fmla="*/ 0 w 121"/>
                    <a:gd name="T75" fmla="*/ 0 h 137"/>
                    <a:gd name="T76" fmla="*/ 0 w 121"/>
                    <a:gd name="T77" fmla="*/ 0 h 137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21"/>
                    <a:gd name="T118" fmla="*/ 0 h 137"/>
                    <a:gd name="T119" fmla="*/ 121 w 121"/>
                    <a:gd name="T120" fmla="*/ 137 h 137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21" h="137">
                      <a:moveTo>
                        <a:pt x="121" y="68"/>
                      </a:moveTo>
                      <a:lnTo>
                        <a:pt x="121" y="63"/>
                      </a:lnTo>
                      <a:lnTo>
                        <a:pt x="121" y="57"/>
                      </a:lnTo>
                      <a:lnTo>
                        <a:pt x="119" y="52"/>
                      </a:lnTo>
                      <a:lnTo>
                        <a:pt x="117" y="46"/>
                      </a:lnTo>
                      <a:lnTo>
                        <a:pt x="116" y="41"/>
                      </a:lnTo>
                      <a:lnTo>
                        <a:pt x="114" y="35"/>
                      </a:lnTo>
                      <a:lnTo>
                        <a:pt x="111" y="31"/>
                      </a:lnTo>
                      <a:lnTo>
                        <a:pt x="108" y="26"/>
                      </a:lnTo>
                      <a:lnTo>
                        <a:pt x="105" y="22"/>
                      </a:lnTo>
                      <a:lnTo>
                        <a:pt x="102" y="17"/>
                      </a:lnTo>
                      <a:lnTo>
                        <a:pt x="97" y="14"/>
                      </a:lnTo>
                      <a:lnTo>
                        <a:pt x="94" y="11"/>
                      </a:lnTo>
                      <a:lnTo>
                        <a:pt x="90" y="7"/>
                      </a:lnTo>
                      <a:lnTo>
                        <a:pt x="85" y="5"/>
                      </a:lnTo>
                      <a:lnTo>
                        <a:pt x="80" y="3"/>
                      </a:lnTo>
                      <a:lnTo>
                        <a:pt x="75" y="2"/>
                      </a:lnTo>
                      <a:lnTo>
                        <a:pt x="71" y="1"/>
                      </a:lnTo>
                      <a:lnTo>
                        <a:pt x="65" y="0"/>
                      </a:lnTo>
                      <a:lnTo>
                        <a:pt x="61" y="0"/>
                      </a:lnTo>
                      <a:lnTo>
                        <a:pt x="55" y="0"/>
                      </a:lnTo>
                      <a:lnTo>
                        <a:pt x="51" y="1"/>
                      </a:lnTo>
                      <a:lnTo>
                        <a:pt x="47" y="1"/>
                      </a:lnTo>
                      <a:lnTo>
                        <a:pt x="41" y="3"/>
                      </a:lnTo>
                      <a:lnTo>
                        <a:pt x="37" y="5"/>
                      </a:lnTo>
                      <a:lnTo>
                        <a:pt x="32" y="7"/>
                      </a:lnTo>
                      <a:lnTo>
                        <a:pt x="28" y="11"/>
                      </a:lnTo>
                      <a:lnTo>
                        <a:pt x="23" y="14"/>
                      </a:lnTo>
                      <a:lnTo>
                        <a:pt x="20" y="17"/>
                      </a:lnTo>
                      <a:lnTo>
                        <a:pt x="17" y="22"/>
                      </a:lnTo>
                      <a:lnTo>
                        <a:pt x="13" y="25"/>
                      </a:lnTo>
                      <a:lnTo>
                        <a:pt x="10" y="30"/>
                      </a:lnTo>
                      <a:lnTo>
                        <a:pt x="8" y="35"/>
                      </a:lnTo>
                      <a:lnTo>
                        <a:pt x="6" y="40"/>
                      </a:lnTo>
                      <a:lnTo>
                        <a:pt x="3" y="45"/>
                      </a:lnTo>
                      <a:lnTo>
                        <a:pt x="2" y="51"/>
                      </a:lnTo>
                      <a:lnTo>
                        <a:pt x="1" y="56"/>
                      </a:lnTo>
                      <a:lnTo>
                        <a:pt x="0" y="62"/>
                      </a:lnTo>
                      <a:lnTo>
                        <a:pt x="0" y="67"/>
                      </a:lnTo>
                      <a:lnTo>
                        <a:pt x="0" y="73"/>
                      </a:lnTo>
                      <a:lnTo>
                        <a:pt x="1" y="78"/>
                      </a:lnTo>
                      <a:lnTo>
                        <a:pt x="1" y="84"/>
                      </a:lnTo>
                      <a:lnTo>
                        <a:pt x="3" y="89"/>
                      </a:lnTo>
                      <a:lnTo>
                        <a:pt x="5" y="95"/>
                      </a:lnTo>
                      <a:lnTo>
                        <a:pt x="7" y="100"/>
                      </a:lnTo>
                      <a:lnTo>
                        <a:pt x="9" y="105"/>
                      </a:lnTo>
                      <a:lnTo>
                        <a:pt x="12" y="109"/>
                      </a:lnTo>
                      <a:lnTo>
                        <a:pt x="16" y="114"/>
                      </a:lnTo>
                      <a:lnTo>
                        <a:pt x="19" y="118"/>
                      </a:lnTo>
                      <a:lnTo>
                        <a:pt x="22" y="122"/>
                      </a:lnTo>
                      <a:lnTo>
                        <a:pt x="27" y="125"/>
                      </a:lnTo>
                      <a:lnTo>
                        <a:pt x="31" y="128"/>
                      </a:lnTo>
                      <a:lnTo>
                        <a:pt x="35" y="130"/>
                      </a:lnTo>
                      <a:lnTo>
                        <a:pt x="40" y="133"/>
                      </a:lnTo>
                      <a:lnTo>
                        <a:pt x="44" y="135"/>
                      </a:lnTo>
                      <a:lnTo>
                        <a:pt x="50" y="136"/>
                      </a:lnTo>
                      <a:lnTo>
                        <a:pt x="54" y="137"/>
                      </a:lnTo>
                      <a:lnTo>
                        <a:pt x="60" y="137"/>
                      </a:lnTo>
                      <a:lnTo>
                        <a:pt x="64" y="137"/>
                      </a:lnTo>
                      <a:lnTo>
                        <a:pt x="70" y="136"/>
                      </a:lnTo>
                      <a:lnTo>
                        <a:pt x="74" y="135"/>
                      </a:lnTo>
                      <a:lnTo>
                        <a:pt x="79" y="134"/>
                      </a:lnTo>
                      <a:lnTo>
                        <a:pt x="84" y="131"/>
                      </a:lnTo>
                      <a:lnTo>
                        <a:pt x="89" y="129"/>
                      </a:lnTo>
                      <a:lnTo>
                        <a:pt x="93" y="127"/>
                      </a:lnTo>
                      <a:lnTo>
                        <a:pt x="96" y="124"/>
                      </a:lnTo>
                      <a:lnTo>
                        <a:pt x="101" y="119"/>
                      </a:lnTo>
                      <a:lnTo>
                        <a:pt x="104" y="116"/>
                      </a:lnTo>
                      <a:lnTo>
                        <a:pt x="107" y="112"/>
                      </a:lnTo>
                      <a:lnTo>
                        <a:pt x="111" y="107"/>
                      </a:lnTo>
                      <a:lnTo>
                        <a:pt x="113" y="103"/>
                      </a:lnTo>
                      <a:lnTo>
                        <a:pt x="115" y="97"/>
                      </a:lnTo>
                      <a:lnTo>
                        <a:pt x="117" y="92"/>
                      </a:lnTo>
                      <a:lnTo>
                        <a:pt x="118" y="86"/>
                      </a:lnTo>
                      <a:lnTo>
                        <a:pt x="119" y="82"/>
                      </a:lnTo>
                      <a:lnTo>
                        <a:pt x="121" y="76"/>
                      </a:lnTo>
                      <a:lnTo>
                        <a:pt x="121" y="69"/>
                      </a:lnTo>
                      <a:lnTo>
                        <a:pt x="121" y="6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83" name="Freeform 601"/>
                <p:cNvSpPr>
                  <a:spLocks/>
                </p:cNvSpPr>
                <p:nvPr/>
              </p:nvSpPr>
              <p:spPr bwMode="auto">
                <a:xfrm>
                  <a:off x="1219" y="3070"/>
                  <a:ext cx="23" cy="20"/>
                </a:xfrm>
                <a:custGeom>
                  <a:avLst/>
                  <a:gdLst>
                    <a:gd name="T0" fmla="*/ 0 w 46"/>
                    <a:gd name="T1" fmla="*/ 1 h 40"/>
                    <a:gd name="T2" fmla="*/ 1 w 46"/>
                    <a:gd name="T3" fmla="*/ 1 h 40"/>
                    <a:gd name="T4" fmla="*/ 1 w 46"/>
                    <a:gd name="T5" fmla="*/ 0 h 40"/>
                    <a:gd name="T6" fmla="*/ 0 60000 65536"/>
                    <a:gd name="T7" fmla="*/ 0 60000 65536"/>
                    <a:gd name="T8" fmla="*/ 0 60000 65536"/>
                    <a:gd name="T9" fmla="*/ 0 w 46"/>
                    <a:gd name="T10" fmla="*/ 0 h 40"/>
                    <a:gd name="T11" fmla="*/ 46 w 46"/>
                    <a:gd name="T12" fmla="*/ 40 h 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6" h="40">
                      <a:moveTo>
                        <a:pt x="0" y="40"/>
                      </a:moveTo>
                      <a:lnTo>
                        <a:pt x="46" y="12"/>
                      </a:lnTo>
                      <a:lnTo>
                        <a:pt x="4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84" name="Freeform 602"/>
                <p:cNvSpPr>
                  <a:spLocks/>
                </p:cNvSpPr>
                <p:nvPr/>
              </p:nvSpPr>
              <p:spPr bwMode="auto">
                <a:xfrm>
                  <a:off x="1089" y="3144"/>
                  <a:ext cx="202" cy="35"/>
                </a:xfrm>
                <a:custGeom>
                  <a:avLst/>
                  <a:gdLst>
                    <a:gd name="T0" fmla="*/ 1 w 403"/>
                    <a:gd name="T1" fmla="*/ 1 h 70"/>
                    <a:gd name="T2" fmla="*/ 1 w 403"/>
                    <a:gd name="T3" fmla="*/ 1 h 70"/>
                    <a:gd name="T4" fmla="*/ 1 w 403"/>
                    <a:gd name="T5" fmla="*/ 1 h 70"/>
                    <a:gd name="T6" fmla="*/ 0 w 403"/>
                    <a:gd name="T7" fmla="*/ 1 h 70"/>
                    <a:gd name="T8" fmla="*/ 1 w 403"/>
                    <a:gd name="T9" fmla="*/ 1 h 70"/>
                    <a:gd name="T10" fmla="*/ 1 w 403"/>
                    <a:gd name="T11" fmla="*/ 0 h 70"/>
                    <a:gd name="T12" fmla="*/ 1 w 403"/>
                    <a:gd name="T13" fmla="*/ 1 h 7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3"/>
                    <a:gd name="T22" fmla="*/ 0 h 70"/>
                    <a:gd name="T23" fmla="*/ 403 w 403"/>
                    <a:gd name="T24" fmla="*/ 70 h 7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3" h="70">
                      <a:moveTo>
                        <a:pt x="403" y="18"/>
                      </a:moveTo>
                      <a:lnTo>
                        <a:pt x="323" y="70"/>
                      </a:lnTo>
                      <a:lnTo>
                        <a:pt x="1" y="70"/>
                      </a:lnTo>
                      <a:lnTo>
                        <a:pt x="0" y="47"/>
                      </a:lnTo>
                      <a:lnTo>
                        <a:pt x="272" y="47"/>
                      </a:lnTo>
                      <a:lnTo>
                        <a:pt x="398" y="0"/>
                      </a:lnTo>
                      <a:lnTo>
                        <a:pt x="403" y="18"/>
                      </a:lnTo>
                      <a:close/>
                    </a:path>
                  </a:pathLst>
                </a:custGeom>
                <a:solidFill>
                  <a:srgbClr val="FFD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85" name="Freeform 603"/>
                <p:cNvSpPr>
                  <a:spLocks/>
                </p:cNvSpPr>
                <p:nvPr/>
              </p:nvSpPr>
              <p:spPr bwMode="auto">
                <a:xfrm>
                  <a:off x="1089" y="3144"/>
                  <a:ext cx="202" cy="35"/>
                </a:xfrm>
                <a:custGeom>
                  <a:avLst/>
                  <a:gdLst>
                    <a:gd name="T0" fmla="*/ 1 w 403"/>
                    <a:gd name="T1" fmla="*/ 1 h 70"/>
                    <a:gd name="T2" fmla="*/ 1 w 403"/>
                    <a:gd name="T3" fmla="*/ 1 h 70"/>
                    <a:gd name="T4" fmla="*/ 1 w 403"/>
                    <a:gd name="T5" fmla="*/ 1 h 70"/>
                    <a:gd name="T6" fmla="*/ 0 w 403"/>
                    <a:gd name="T7" fmla="*/ 1 h 70"/>
                    <a:gd name="T8" fmla="*/ 1 w 403"/>
                    <a:gd name="T9" fmla="*/ 1 h 70"/>
                    <a:gd name="T10" fmla="*/ 1 w 403"/>
                    <a:gd name="T11" fmla="*/ 0 h 70"/>
                    <a:gd name="T12" fmla="*/ 1 w 403"/>
                    <a:gd name="T13" fmla="*/ 1 h 7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3"/>
                    <a:gd name="T22" fmla="*/ 0 h 70"/>
                    <a:gd name="T23" fmla="*/ 403 w 403"/>
                    <a:gd name="T24" fmla="*/ 70 h 7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3" h="70">
                      <a:moveTo>
                        <a:pt x="403" y="18"/>
                      </a:moveTo>
                      <a:lnTo>
                        <a:pt x="323" y="70"/>
                      </a:lnTo>
                      <a:lnTo>
                        <a:pt x="1" y="70"/>
                      </a:lnTo>
                      <a:lnTo>
                        <a:pt x="0" y="47"/>
                      </a:lnTo>
                      <a:lnTo>
                        <a:pt x="272" y="47"/>
                      </a:lnTo>
                      <a:lnTo>
                        <a:pt x="398" y="0"/>
                      </a:lnTo>
                      <a:lnTo>
                        <a:pt x="403" y="1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86" name="Freeform 604"/>
                <p:cNvSpPr>
                  <a:spLocks/>
                </p:cNvSpPr>
                <p:nvPr/>
              </p:nvSpPr>
              <p:spPr bwMode="auto">
                <a:xfrm>
                  <a:off x="1092" y="3179"/>
                  <a:ext cx="17" cy="29"/>
                </a:xfrm>
                <a:custGeom>
                  <a:avLst/>
                  <a:gdLst>
                    <a:gd name="T0" fmla="*/ 1 w 32"/>
                    <a:gd name="T1" fmla="*/ 0 h 58"/>
                    <a:gd name="T2" fmla="*/ 1 w 32"/>
                    <a:gd name="T3" fmla="*/ 0 h 58"/>
                    <a:gd name="T4" fmla="*/ 1 w 32"/>
                    <a:gd name="T5" fmla="*/ 1 h 58"/>
                    <a:gd name="T6" fmla="*/ 0 w 32"/>
                    <a:gd name="T7" fmla="*/ 1 h 58"/>
                    <a:gd name="T8" fmla="*/ 0 w 32"/>
                    <a:gd name="T9" fmla="*/ 0 h 58"/>
                    <a:gd name="T10" fmla="*/ 1 w 32"/>
                    <a:gd name="T11" fmla="*/ 0 h 5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"/>
                    <a:gd name="T19" fmla="*/ 0 h 58"/>
                    <a:gd name="T20" fmla="*/ 32 w 32"/>
                    <a:gd name="T21" fmla="*/ 58 h 5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" h="58">
                      <a:moveTo>
                        <a:pt x="1" y="0"/>
                      </a:moveTo>
                      <a:lnTo>
                        <a:pt x="32" y="0"/>
                      </a:lnTo>
                      <a:lnTo>
                        <a:pt x="12" y="58"/>
                      </a:lnTo>
                      <a:lnTo>
                        <a:pt x="0" y="58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D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87" name="Freeform 605"/>
                <p:cNvSpPr>
                  <a:spLocks/>
                </p:cNvSpPr>
                <p:nvPr/>
              </p:nvSpPr>
              <p:spPr bwMode="auto">
                <a:xfrm>
                  <a:off x="1092" y="3179"/>
                  <a:ext cx="17" cy="29"/>
                </a:xfrm>
                <a:custGeom>
                  <a:avLst/>
                  <a:gdLst>
                    <a:gd name="T0" fmla="*/ 1 w 32"/>
                    <a:gd name="T1" fmla="*/ 0 h 58"/>
                    <a:gd name="T2" fmla="*/ 1 w 32"/>
                    <a:gd name="T3" fmla="*/ 0 h 58"/>
                    <a:gd name="T4" fmla="*/ 1 w 32"/>
                    <a:gd name="T5" fmla="*/ 1 h 58"/>
                    <a:gd name="T6" fmla="*/ 0 w 32"/>
                    <a:gd name="T7" fmla="*/ 1 h 58"/>
                    <a:gd name="T8" fmla="*/ 0 w 32"/>
                    <a:gd name="T9" fmla="*/ 0 h 58"/>
                    <a:gd name="T10" fmla="*/ 1 w 32"/>
                    <a:gd name="T11" fmla="*/ 0 h 5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"/>
                    <a:gd name="T19" fmla="*/ 0 h 58"/>
                    <a:gd name="T20" fmla="*/ 32 w 32"/>
                    <a:gd name="T21" fmla="*/ 58 h 5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" h="58">
                      <a:moveTo>
                        <a:pt x="1" y="0"/>
                      </a:moveTo>
                      <a:lnTo>
                        <a:pt x="32" y="0"/>
                      </a:lnTo>
                      <a:lnTo>
                        <a:pt x="12" y="58"/>
                      </a:lnTo>
                      <a:lnTo>
                        <a:pt x="0" y="58"/>
                      </a:ln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88" name="Freeform 606"/>
                <p:cNvSpPr>
                  <a:spLocks/>
                </p:cNvSpPr>
                <p:nvPr/>
              </p:nvSpPr>
              <p:spPr bwMode="auto">
                <a:xfrm>
                  <a:off x="1166" y="3179"/>
                  <a:ext cx="77" cy="33"/>
                </a:xfrm>
                <a:custGeom>
                  <a:avLst/>
                  <a:gdLst>
                    <a:gd name="T0" fmla="*/ 0 w 154"/>
                    <a:gd name="T1" fmla="*/ 0 h 63"/>
                    <a:gd name="T2" fmla="*/ 1 w 154"/>
                    <a:gd name="T3" fmla="*/ 1 h 63"/>
                    <a:gd name="T4" fmla="*/ 1 w 154"/>
                    <a:gd name="T5" fmla="*/ 1 h 63"/>
                    <a:gd name="T6" fmla="*/ 1 w 154"/>
                    <a:gd name="T7" fmla="*/ 0 h 63"/>
                    <a:gd name="T8" fmla="*/ 0 w 15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4"/>
                    <a:gd name="T16" fmla="*/ 0 h 63"/>
                    <a:gd name="T17" fmla="*/ 154 w 15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4" h="63">
                      <a:moveTo>
                        <a:pt x="0" y="0"/>
                      </a:moveTo>
                      <a:lnTo>
                        <a:pt x="21" y="63"/>
                      </a:lnTo>
                      <a:lnTo>
                        <a:pt x="130" y="63"/>
                      </a:lnTo>
                      <a:lnTo>
                        <a:pt x="15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D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89" name="Freeform 607"/>
                <p:cNvSpPr>
                  <a:spLocks/>
                </p:cNvSpPr>
                <p:nvPr/>
              </p:nvSpPr>
              <p:spPr bwMode="auto">
                <a:xfrm>
                  <a:off x="1166" y="3179"/>
                  <a:ext cx="77" cy="33"/>
                </a:xfrm>
                <a:custGeom>
                  <a:avLst/>
                  <a:gdLst>
                    <a:gd name="T0" fmla="*/ 0 w 154"/>
                    <a:gd name="T1" fmla="*/ 0 h 63"/>
                    <a:gd name="T2" fmla="*/ 1 w 154"/>
                    <a:gd name="T3" fmla="*/ 1 h 63"/>
                    <a:gd name="T4" fmla="*/ 1 w 154"/>
                    <a:gd name="T5" fmla="*/ 1 h 63"/>
                    <a:gd name="T6" fmla="*/ 1 w 154"/>
                    <a:gd name="T7" fmla="*/ 0 h 63"/>
                    <a:gd name="T8" fmla="*/ 0 w 15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4"/>
                    <a:gd name="T16" fmla="*/ 0 h 63"/>
                    <a:gd name="T17" fmla="*/ 154 w 15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4" h="63">
                      <a:moveTo>
                        <a:pt x="0" y="0"/>
                      </a:moveTo>
                      <a:lnTo>
                        <a:pt x="21" y="63"/>
                      </a:lnTo>
                      <a:lnTo>
                        <a:pt x="130" y="63"/>
                      </a:lnTo>
                      <a:lnTo>
                        <a:pt x="15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90" name="Freeform 608"/>
                <p:cNvSpPr>
                  <a:spLocks/>
                </p:cNvSpPr>
                <p:nvPr/>
              </p:nvSpPr>
              <p:spPr bwMode="auto">
                <a:xfrm>
                  <a:off x="1089" y="3113"/>
                  <a:ext cx="137" cy="55"/>
                </a:xfrm>
                <a:custGeom>
                  <a:avLst/>
                  <a:gdLst>
                    <a:gd name="T0" fmla="*/ 0 w 272"/>
                    <a:gd name="T1" fmla="*/ 0 h 111"/>
                    <a:gd name="T2" fmla="*/ 1 w 272"/>
                    <a:gd name="T3" fmla="*/ 0 h 111"/>
                    <a:gd name="T4" fmla="*/ 1 w 272"/>
                    <a:gd name="T5" fmla="*/ 0 h 111"/>
                    <a:gd name="T6" fmla="*/ 1 w 272"/>
                    <a:gd name="T7" fmla="*/ 0 h 111"/>
                    <a:gd name="T8" fmla="*/ 0 w 272"/>
                    <a:gd name="T9" fmla="*/ 0 h 1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2"/>
                    <a:gd name="T16" fmla="*/ 0 h 111"/>
                    <a:gd name="T17" fmla="*/ 272 w 272"/>
                    <a:gd name="T18" fmla="*/ 111 h 1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2" h="111">
                      <a:moveTo>
                        <a:pt x="0" y="111"/>
                      </a:moveTo>
                      <a:lnTo>
                        <a:pt x="30" y="0"/>
                      </a:lnTo>
                      <a:lnTo>
                        <a:pt x="271" y="0"/>
                      </a:lnTo>
                      <a:lnTo>
                        <a:pt x="272" y="111"/>
                      </a:lnTo>
                      <a:lnTo>
                        <a:pt x="0" y="111"/>
                      </a:lnTo>
                      <a:close/>
                    </a:path>
                  </a:pathLst>
                </a:custGeom>
                <a:solidFill>
                  <a:srgbClr val="FFD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91" name="Freeform 609"/>
                <p:cNvSpPr>
                  <a:spLocks/>
                </p:cNvSpPr>
                <p:nvPr/>
              </p:nvSpPr>
              <p:spPr bwMode="auto">
                <a:xfrm>
                  <a:off x="1089" y="3113"/>
                  <a:ext cx="137" cy="55"/>
                </a:xfrm>
                <a:custGeom>
                  <a:avLst/>
                  <a:gdLst>
                    <a:gd name="T0" fmla="*/ 0 w 272"/>
                    <a:gd name="T1" fmla="*/ 0 h 111"/>
                    <a:gd name="T2" fmla="*/ 1 w 272"/>
                    <a:gd name="T3" fmla="*/ 0 h 111"/>
                    <a:gd name="T4" fmla="*/ 1 w 272"/>
                    <a:gd name="T5" fmla="*/ 0 h 111"/>
                    <a:gd name="T6" fmla="*/ 1 w 272"/>
                    <a:gd name="T7" fmla="*/ 0 h 111"/>
                    <a:gd name="T8" fmla="*/ 0 w 272"/>
                    <a:gd name="T9" fmla="*/ 0 h 1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2"/>
                    <a:gd name="T16" fmla="*/ 0 h 111"/>
                    <a:gd name="T17" fmla="*/ 272 w 272"/>
                    <a:gd name="T18" fmla="*/ 111 h 1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2" h="111">
                      <a:moveTo>
                        <a:pt x="0" y="111"/>
                      </a:moveTo>
                      <a:lnTo>
                        <a:pt x="30" y="0"/>
                      </a:lnTo>
                      <a:lnTo>
                        <a:pt x="271" y="0"/>
                      </a:lnTo>
                      <a:lnTo>
                        <a:pt x="272" y="111"/>
                      </a:lnTo>
                      <a:lnTo>
                        <a:pt x="0" y="11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92" name="Line 610"/>
                <p:cNvSpPr>
                  <a:spLocks noChangeShapeType="1"/>
                </p:cNvSpPr>
                <p:nvPr/>
              </p:nvSpPr>
              <p:spPr bwMode="auto">
                <a:xfrm>
                  <a:off x="1121" y="3113"/>
                  <a:ext cx="1" cy="5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93" name="Freeform 611"/>
                <p:cNvSpPr>
                  <a:spLocks/>
                </p:cNvSpPr>
                <p:nvPr/>
              </p:nvSpPr>
              <p:spPr bwMode="auto">
                <a:xfrm>
                  <a:off x="1089" y="3152"/>
                  <a:ext cx="135" cy="16"/>
                </a:xfrm>
                <a:custGeom>
                  <a:avLst/>
                  <a:gdLst>
                    <a:gd name="T0" fmla="*/ 0 w 271"/>
                    <a:gd name="T1" fmla="*/ 1 h 32"/>
                    <a:gd name="T2" fmla="*/ 0 w 271"/>
                    <a:gd name="T3" fmla="*/ 1 h 32"/>
                    <a:gd name="T4" fmla="*/ 0 w 271"/>
                    <a:gd name="T5" fmla="*/ 0 h 32"/>
                    <a:gd name="T6" fmla="*/ 0 w 271"/>
                    <a:gd name="T7" fmla="*/ 0 h 32"/>
                    <a:gd name="T8" fmla="*/ 0 w 271"/>
                    <a:gd name="T9" fmla="*/ 1 h 32"/>
                    <a:gd name="T10" fmla="*/ 0 w 271"/>
                    <a:gd name="T11" fmla="*/ 1 h 3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71"/>
                    <a:gd name="T19" fmla="*/ 0 h 32"/>
                    <a:gd name="T20" fmla="*/ 271 w 271"/>
                    <a:gd name="T21" fmla="*/ 32 h 3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71" h="32">
                      <a:moveTo>
                        <a:pt x="2" y="29"/>
                      </a:moveTo>
                      <a:lnTo>
                        <a:pt x="271" y="29"/>
                      </a:lnTo>
                      <a:lnTo>
                        <a:pt x="271" y="0"/>
                      </a:lnTo>
                      <a:lnTo>
                        <a:pt x="10" y="0"/>
                      </a:lnTo>
                      <a:lnTo>
                        <a:pt x="0" y="32"/>
                      </a:lnTo>
                      <a:lnTo>
                        <a:pt x="2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94" name="Freeform 612"/>
                <p:cNvSpPr>
                  <a:spLocks/>
                </p:cNvSpPr>
                <p:nvPr/>
              </p:nvSpPr>
              <p:spPr bwMode="auto">
                <a:xfrm>
                  <a:off x="1089" y="3152"/>
                  <a:ext cx="135" cy="16"/>
                </a:xfrm>
                <a:custGeom>
                  <a:avLst/>
                  <a:gdLst>
                    <a:gd name="T0" fmla="*/ 0 w 271"/>
                    <a:gd name="T1" fmla="*/ 1 h 32"/>
                    <a:gd name="T2" fmla="*/ 0 w 271"/>
                    <a:gd name="T3" fmla="*/ 1 h 32"/>
                    <a:gd name="T4" fmla="*/ 0 w 271"/>
                    <a:gd name="T5" fmla="*/ 0 h 32"/>
                    <a:gd name="T6" fmla="*/ 0 w 271"/>
                    <a:gd name="T7" fmla="*/ 0 h 32"/>
                    <a:gd name="T8" fmla="*/ 0 w 271"/>
                    <a:gd name="T9" fmla="*/ 1 h 32"/>
                    <a:gd name="T10" fmla="*/ 0 w 271"/>
                    <a:gd name="T11" fmla="*/ 1 h 3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71"/>
                    <a:gd name="T19" fmla="*/ 0 h 32"/>
                    <a:gd name="T20" fmla="*/ 271 w 271"/>
                    <a:gd name="T21" fmla="*/ 32 h 3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71" h="32">
                      <a:moveTo>
                        <a:pt x="2" y="29"/>
                      </a:moveTo>
                      <a:lnTo>
                        <a:pt x="271" y="29"/>
                      </a:lnTo>
                      <a:lnTo>
                        <a:pt x="271" y="0"/>
                      </a:lnTo>
                      <a:lnTo>
                        <a:pt x="10" y="0"/>
                      </a:lnTo>
                      <a:lnTo>
                        <a:pt x="0" y="32"/>
                      </a:lnTo>
                      <a:lnTo>
                        <a:pt x="2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95" name="Freeform 613"/>
                <p:cNvSpPr>
                  <a:spLocks/>
                </p:cNvSpPr>
                <p:nvPr/>
              </p:nvSpPr>
              <p:spPr bwMode="auto">
                <a:xfrm>
                  <a:off x="1157" y="3063"/>
                  <a:ext cx="26" cy="49"/>
                </a:xfrm>
                <a:custGeom>
                  <a:avLst/>
                  <a:gdLst>
                    <a:gd name="T0" fmla="*/ 0 w 52"/>
                    <a:gd name="T1" fmla="*/ 1 h 98"/>
                    <a:gd name="T2" fmla="*/ 1 w 52"/>
                    <a:gd name="T3" fmla="*/ 0 h 98"/>
                    <a:gd name="T4" fmla="*/ 1 w 52"/>
                    <a:gd name="T5" fmla="*/ 1 h 98"/>
                    <a:gd name="T6" fmla="*/ 1 w 52"/>
                    <a:gd name="T7" fmla="*/ 1 h 98"/>
                    <a:gd name="T8" fmla="*/ 0 w 52"/>
                    <a:gd name="T9" fmla="*/ 1 h 98"/>
                    <a:gd name="T10" fmla="*/ 0 w 52"/>
                    <a:gd name="T11" fmla="*/ 1 h 9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2"/>
                    <a:gd name="T19" fmla="*/ 0 h 98"/>
                    <a:gd name="T20" fmla="*/ 52 w 52"/>
                    <a:gd name="T21" fmla="*/ 98 h 9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2" h="98">
                      <a:moveTo>
                        <a:pt x="0" y="11"/>
                      </a:moveTo>
                      <a:lnTo>
                        <a:pt x="20" y="0"/>
                      </a:lnTo>
                      <a:lnTo>
                        <a:pt x="52" y="75"/>
                      </a:lnTo>
                      <a:lnTo>
                        <a:pt x="34" y="98"/>
                      </a:lnTo>
                      <a:lnTo>
                        <a:pt x="0" y="13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96" name="Freeform 614"/>
                <p:cNvSpPr>
                  <a:spLocks/>
                </p:cNvSpPr>
                <p:nvPr/>
              </p:nvSpPr>
              <p:spPr bwMode="auto">
                <a:xfrm>
                  <a:off x="1157" y="3063"/>
                  <a:ext cx="26" cy="49"/>
                </a:xfrm>
                <a:custGeom>
                  <a:avLst/>
                  <a:gdLst>
                    <a:gd name="T0" fmla="*/ 0 w 52"/>
                    <a:gd name="T1" fmla="*/ 1 h 98"/>
                    <a:gd name="T2" fmla="*/ 1 w 52"/>
                    <a:gd name="T3" fmla="*/ 0 h 98"/>
                    <a:gd name="T4" fmla="*/ 1 w 52"/>
                    <a:gd name="T5" fmla="*/ 1 h 98"/>
                    <a:gd name="T6" fmla="*/ 1 w 52"/>
                    <a:gd name="T7" fmla="*/ 1 h 98"/>
                    <a:gd name="T8" fmla="*/ 0 w 52"/>
                    <a:gd name="T9" fmla="*/ 1 h 98"/>
                    <a:gd name="T10" fmla="*/ 0 w 52"/>
                    <a:gd name="T11" fmla="*/ 1 h 9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2"/>
                    <a:gd name="T19" fmla="*/ 0 h 98"/>
                    <a:gd name="T20" fmla="*/ 52 w 52"/>
                    <a:gd name="T21" fmla="*/ 98 h 9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2" h="98">
                      <a:moveTo>
                        <a:pt x="0" y="11"/>
                      </a:moveTo>
                      <a:lnTo>
                        <a:pt x="20" y="0"/>
                      </a:lnTo>
                      <a:lnTo>
                        <a:pt x="52" y="75"/>
                      </a:lnTo>
                      <a:lnTo>
                        <a:pt x="34" y="98"/>
                      </a:lnTo>
                      <a:lnTo>
                        <a:pt x="0" y="13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97" name="Freeform 615"/>
                <p:cNvSpPr>
                  <a:spLocks/>
                </p:cNvSpPr>
                <p:nvPr/>
              </p:nvSpPr>
              <p:spPr bwMode="auto">
                <a:xfrm>
                  <a:off x="1173" y="3102"/>
                  <a:ext cx="46" cy="10"/>
                </a:xfrm>
                <a:custGeom>
                  <a:avLst/>
                  <a:gdLst>
                    <a:gd name="T0" fmla="*/ 1 w 92"/>
                    <a:gd name="T1" fmla="*/ 0 h 22"/>
                    <a:gd name="T2" fmla="*/ 1 w 92"/>
                    <a:gd name="T3" fmla="*/ 0 h 22"/>
                    <a:gd name="T4" fmla="*/ 1 w 92"/>
                    <a:gd name="T5" fmla="*/ 0 h 22"/>
                    <a:gd name="T6" fmla="*/ 0 w 92"/>
                    <a:gd name="T7" fmla="*/ 0 h 22"/>
                    <a:gd name="T8" fmla="*/ 1 w 92"/>
                    <a:gd name="T9" fmla="*/ 0 h 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2"/>
                    <a:gd name="T16" fmla="*/ 0 h 22"/>
                    <a:gd name="T17" fmla="*/ 92 w 92"/>
                    <a:gd name="T18" fmla="*/ 22 h 2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2" h="22">
                      <a:moveTo>
                        <a:pt x="11" y="0"/>
                      </a:moveTo>
                      <a:lnTo>
                        <a:pt x="92" y="0"/>
                      </a:lnTo>
                      <a:lnTo>
                        <a:pt x="85" y="21"/>
                      </a:lnTo>
                      <a:lnTo>
                        <a:pt x="0" y="22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98" name="Freeform 616"/>
                <p:cNvSpPr>
                  <a:spLocks/>
                </p:cNvSpPr>
                <p:nvPr/>
              </p:nvSpPr>
              <p:spPr bwMode="auto">
                <a:xfrm>
                  <a:off x="1173" y="3102"/>
                  <a:ext cx="46" cy="10"/>
                </a:xfrm>
                <a:custGeom>
                  <a:avLst/>
                  <a:gdLst>
                    <a:gd name="T0" fmla="*/ 1 w 92"/>
                    <a:gd name="T1" fmla="*/ 0 h 22"/>
                    <a:gd name="T2" fmla="*/ 1 w 92"/>
                    <a:gd name="T3" fmla="*/ 0 h 22"/>
                    <a:gd name="T4" fmla="*/ 1 w 92"/>
                    <a:gd name="T5" fmla="*/ 0 h 22"/>
                    <a:gd name="T6" fmla="*/ 0 w 92"/>
                    <a:gd name="T7" fmla="*/ 0 h 22"/>
                    <a:gd name="T8" fmla="*/ 1 w 92"/>
                    <a:gd name="T9" fmla="*/ 0 h 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2"/>
                    <a:gd name="T16" fmla="*/ 0 h 22"/>
                    <a:gd name="T17" fmla="*/ 92 w 92"/>
                    <a:gd name="T18" fmla="*/ 22 h 2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2" h="22">
                      <a:moveTo>
                        <a:pt x="11" y="0"/>
                      </a:moveTo>
                      <a:lnTo>
                        <a:pt x="92" y="0"/>
                      </a:lnTo>
                      <a:lnTo>
                        <a:pt x="85" y="21"/>
                      </a:lnTo>
                      <a:lnTo>
                        <a:pt x="0" y="22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99" name="Freeform 617"/>
                <p:cNvSpPr>
                  <a:spLocks/>
                </p:cNvSpPr>
                <p:nvPr/>
              </p:nvSpPr>
              <p:spPr bwMode="auto">
                <a:xfrm>
                  <a:off x="1250" y="3083"/>
                  <a:ext cx="38" cy="76"/>
                </a:xfrm>
                <a:custGeom>
                  <a:avLst/>
                  <a:gdLst>
                    <a:gd name="T0" fmla="*/ 1 w 75"/>
                    <a:gd name="T1" fmla="*/ 0 h 154"/>
                    <a:gd name="T2" fmla="*/ 1 w 75"/>
                    <a:gd name="T3" fmla="*/ 0 h 154"/>
                    <a:gd name="T4" fmla="*/ 0 w 75"/>
                    <a:gd name="T5" fmla="*/ 0 h 154"/>
                    <a:gd name="T6" fmla="*/ 0 w 75"/>
                    <a:gd name="T7" fmla="*/ 0 h 154"/>
                    <a:gd name="T8" fmla="*/ 1 w 75"/>
                    <a:gd name="T9" fmla="*/ 0 h 1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"/>
                    <a:gd name="T16" fmla="*/ 0 h 154"/>
                    <a:gd name="T17" fmla="*/ 75 w 75"/>
                    <a:gd name="T18" fmla="*/ 154 h 1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" h="154">
                      <a:moveTo>
                        <a:pt x="29" y="0"/>
                      </a:moveTo>
                      <a:lnTo>
                        <a:pt x="75" y="122"/>
                      </a:lnTo>
                      <a:lnTo>
                        <a:pt x="0" y="154"/>
                      </a:lnTo>
                      <a:lnTo>
                        <a:pt x="0" y="18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7A7A7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00" name="Freeform 618"/>
                <p:cNvSpPr>
                  <a:spLocks/>
                </p:cNvSpPr>
                <p:nvPr/>
              </p:nvSpPr>
              <p:spPr bwMode="auto">
                <a:xfrm>
                  <a:off x="1250" y="3083"/>
                  <a:ext cx="38" cy="76"/>
                </a:xfrm>
                <a:custGeom>
                  <a:avLst/>
                  <a:gdLst>
                    <a:gd name="T0" fmla="*/ 1 w 75"/>
                    <a:gd name="T1" fmla="*/ 0 h 154"/>
                    <a:gd name="T2" fmla="*/ 1 w 75"/>
                    <a:gd name="T3" fmla="*/ 0 h 154"/>
                    <a:gd name="T4" fmla="*/ 0 w 75"/>
                    <a:gd name="T5" fmla="*/ 0 h 154"/>
                    <a:gd name="T6" fmla="*/ 0 w 75"/>
                    <a:gd name="T7" fmla="*/ 0 h 154"/>
                    <a:gd name="T8" fmla="*/ 1 w 75"/>
                    <a:gd name="T9" fmla="*/ 0 h 1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"/>
                    <a:gd name="T16" fmla="*/ 0 h 154"/>
                    <a:gd name="T17" fmla="*/ 75 w 75"/>
                    <a:gd name="T18" fmla="*/ 154 h 1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" h="154">
                      <a:moveTo>
                        <a:pt x="29" y="0"/>
                      </a:moveTo>
                      <a:lnTo>
                        <a:pt x="75" y="122"/>
                      </a:lnTo>
                      <a:lnTo>
                        <a:pt x="0" y="154"/>
                      </a:lnTo>
                      <a:lnTo>
                        <a:pt x="0" y="18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01" name="Freeform 619"/>
                <p:cNvSpPr>
                  <a:spLocks/>
                </p:cNvSpPr>
                <p:nvPr/>
              </p:nvSpPr>
              <p:spPr bwMode="auto">
                <a:xfrm>
                  <a:off x="1228" y="3014"/>
                  <a:ext cx="37" cy="74"/>
                </a:xfrm>
                <a:custGeom>
                  <a:avLst/>
                  <a:gdLst>
                    <a:gd name="T0" fmla="*/ 0 w 75"/>
                    <a:gd name="T1" fmla="*/ 0 h 148"/>
                    <a:gd name="T2" fmla="*/ 0 w 75"/>
                    <a:gd name="T3" fmla="*/ 1 h 148"/>
                    <a:gd name="T4" fmla="*/ 0 w 75"/>
                    <a:gd name="T5" fmla="*/ 1 h 148"/>
                    <a:gd name="T6" fmla="*/ 0 w 75"/>
                    <a:gd name="T7" fmla="*/ 0 h 148"/>
                    <a:gd name="T8" fmla="*/ 0 w 75"/>
                    <a:gd name="T9" fmla="*/ 0 h 1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"/>
                    <a:gd name="T16" fmla="*/ 0 h 148"/>
                    <a:gd name="T17" fmla="*/ 75 w 75"/>
                    <a:gd name="T18" fmla="*/ 148 h 1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" h="148">
                      <a:moveTo>
                        <a:pt x="0" y="0"/>
                      </a:moveTo>
                      <a:lnTo>
                        <a:pt x="59" y="148"/>
                      </a:lnTo>
                      <a:lnTo>
                        <a:pt x="75" y="138"/>
                      </a:lnTo>
                      <a:lnTo>
                        <a:pt x="2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D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02" name="Freeform 620"/>
                <p:cNvSpPr>
                  <a:spLocks/>
                </p:cNvSpPr>
                <p:nvPr/>
              </p:nvSpPr>
              <p:spPr bwMode="auto">
                <a:xfrm>
                  <a:off x="1228" y="3014"/>
                  <a:ext cx="37" cy="74"/>
                </a:xfrm>
                <a:custGeom>
                  <a:avLst/>
                  <a:gdLst>
                    <a:gd name="T0" fmla="*/ 0 w 75"/>
                    <a:gd name="T1" fmla="*/ 0 h 148"/>
                    <a:gd name="T2" fmla="*/ 0 w 75"/>
                    <a:gd name="T3" fmla="*/ 1 h 148"/>
                    <a:gd name="T4" fmla="*/ 0 w 75"/>
                    <a:gd name="T5" fmla="*/ 1 h 148"/>
                    <a:gd name="T6" fmla="*/ 0 w 75"/>
                    <a:gd name="T7" fmla="*/ 0 h 148"/>
                    <a:gd name="T8" fmla="*/ 0 w 75"/>
                    <a:gd name="T9" fmla="*/ 0 h 1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"/>
                    <a:gd name="T16" fmla="*/ 0 h 148"/>
                    <a:gd name="T17" fmla="*/ 75 w 75"/>
                    <a:gd name="T18" fmla="*/ 148 h 1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" h="148">
                      <a:moveTo>
                        <a:pt x="0" y="0"/>
                      </a:moveTo>
                      <a:lnTo>
                        <a:pt x="59" y="148"/>
                      </a:lnTo>
                      <a:lnTo>
                        <a:pt x="75" y="138"/>
                      </a:lnTo>
                      <a:lnTo>
                        <a:pt x="2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03" name="Freeform 621"/>
                <p:cNvSpPr>
                  <a:spLocks/>
                </p:cNvSpPr>
                <p:nvPr/>
              </p:nvSpPr>
              <p:spPr bwMode="auto">
                <a:xfrm>
                  <a:off x="1268" y="3021"/>
                  <a:ext cx="15" cy="18"/>
                </a:xfrm>
                <a:custGeom>
                  <a:avLst/>
                  <a:gdLst>
                    <a:gd name="T0" fmla="*/ 1 w 30"/>
                    <a:gd name="T1" fmla="*/ 0 h 38"/>
                    <a:gd name="T2" fmla="*/ 1 w 30"/>
                    <a:gd name="T3" fmla="*/ 0 h 38"/>
                    <a:gd name="T4" fmla="*/ 0 w 30"/>
                    <a:gd name="T5" fmla="*/ 0 h 38"/>
                    <a:gd name="T6" fmla="*/ 0 w 30"/>
                    <a:gd name="T7" fmla="*/ 0 h 38"/>
                    <a:gd name="T8" fmla="*/ 1 w 30"/>
                    <a:gd name="T9" fmla="*/ 0 h 3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"/>
                    <a:gd name="T16" fmla="*/ 0 h 38"/>
                    <a:gd name="T17" fmla="*/ 30 w 30"/>
                    <a:gd name="T18" fmla="*/ 38 h 3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" h="38">
                      <a:moveTo>
                        <a:pt x="30" y="0"/>
                      </a:moveTo>
                      <a:lnTo>
                        <a:pt x="30" y="38"/>
                      </a:lnTo>
                      <a:lnTo>
                        <a:pt x="0" y="20"/>
                      </a:lnTo>
                      <a:lnTo>
                        <a:pt x="0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FFD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04" name="Freeform 622"/>
                <p:cNvSpPr>
                  <a:spLocks/>
                </p:cNvSpPr>
                <p:nvPr/>
              </p:nvSpPr>
              <p:spPr bwMode="auto">
                <a:xfrm>
                  <a:off x="1268" y="3021"/>
                  <a:ext cx="15" cy="18"/>
                </a:xfrm>
                <a:custGeom>
                  <a:avLst/>
                  <a:gdLst>
                    <a:gd name="T0" fmla="*/ 1 w 30"/>
                    <a:gd name="T1" fmla="*/ 0 h 38"/>
                    <a:gd name="T2" fmla="*/ 1 w 30"/>
                    <a:gd name="T3" fmla="*/ 0 h 38"/>
                    <a:gd name="T4" fmla="*/ 0 w 30"/>
                    <a:gd name="T5" fmla="*/ 0 h 38"/>
                    <a:gd name="T6" fmla="*/ 0 w 30"/>
                    <a:gd name="T7" fmla="*/ 0 h 38"/>
                    <a:gd name="T8" fmla="*/ 1 w 30"/>
                    <a:gd name="T9" fmla="*/ 0 h 3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"/>
                    <a:gd name="T16" fmla="*/ 0 h 38"/>
                    <a:gd name="T17" fmla="*/ 30 w 30"/>
                    <a:gd name="T18" fmla="*/ 38 h 3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" h="38">
                      <a:moveTo>
                        <a:pt x="30" y="0"/>
                      </a:moveTo>
                      <a:lnTo>
                        <a:pt x="30" y="38"/>
                      </a:lnTo>
                      <a:lnTo>
                        <a:pt x="0" y="20"/>
                      </a:lnTo>
                      <a:lnTo>
                        <a:pt x="0" y="0"/>
                      </a:lnTo>
                      <a:lnTo>
                        <a:pt x="3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05" name="Freeform 623"/>
                <p:cNvSpPr>
                  <a:spLocks/>
                </p:cNvSpPr>
                <p:nvPr/>
              </p:nvSpPr>
              <p:spPr bwMode="auto">
                <a:xfrm>
                  <a:off x="1307" y="3144"/>
                  <a:ext cx="11" cy="45"/>
                </a:xfrm>
                <a:custGeom>
                  <a:avLst/>
                  <a:gdLst>
                    <a:gd name="T0" fmla="*/ 0 w 23"/>
                    <a:gd name="T1" fmla="*/ 1 h 90"/>
                    <a:gd name="T2" fmla="*/ 0 w 23"/>
                    <a:gd name="T3" fmla="*/ 0 h 90"/>
                    <a:gd name="T4" fmla="*/ 0 w 23"/>
                    <a:gd name="T5" fmla="*/ 0 h 90"/>
                    <a:gd name="T6" fmla="*/ 0 w 23"/>
                    <a:gd name="T7" fmla="*/ 1 h 90"/>
                    <a:gd name="T8" fmla="*/ 0 w 23"/>
                    <a:gd name="T9" fmla="*/ 1 h 90"/>
                    <a:gd name="T10" fmla="*/ 0 w 23"/>
                    <a:gd name="T11" fmla="*/ 1 h 9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3"/>
                    <a:gd name="T19" fmla="*/ 0 h 90"/>
                    <a:gd name="T20" fmla="*/ 23 w 23"/>
                    <a:gd name="T21" fmla="*/ 90 h 9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3" h="90">
                      <a:moveTo>
                        <a:pt x="0" y="90"/>
                      </a:moveTo>
                      <a:lnTo>
                        <a:pt x="0" y="0"/>
                      </a:lnTo>
                      <a:lnTo>
                        <a:pt x="23" y="0"/>
                      </a:lnTo>
                      <a:lnTo>
                        <a:pt x="23" y="90"/>
                      </a:lnTo>
                      <a:lnTo>
                        <a:pt x="2" y="90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rgbClr val="FFD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06" name="Freeform 624"/>
                <p:cNvSpPr>
                  <a:spLocks/>
                </p:cNvSpPr>
                <p:nvPr/>
              </p:nvSpPr>
              <p:spPr bwMode="auto">
                <a:xfrm>
                  <a:off x="1307" y="3144"/>
                  <a:ext cx="11" cy="45"/>
                </a:xfrm>
                <a:custGeom>
                  <a:avLst/>
                  <a:gdLst>
                    <a:gd name="T0" fmla="*/ 0 w 23"/>
                    <a:gd name="T1" fmla="*/ 1 h 90"/>
                    <a:gd name="T2" fmla="*/ 0 w 23"/>
                    <a:gd name="T3" fmla="*/ 0 h 90"/>
                    <a:gd name="T4" fmla="*/ 0 w 23"/>
                    <a:gd name="T5" fmla="*/ 0 h 90"/>
                    <a:gd name="T6" fmla="*/ 0 w 23"/>
                    <a:gd name="T7" fmla="*/ 1 h 90"/>
                    <a:gd name="T8" fmla="*/ 0 w 23"/>
                    <a:gd name="T9" fmla="*/ 1 h 90"/>
                    <a:gd name="T10" fmla="*/ 0 w 23"/>
                    <a:gd name="T11" fmla="*/ 1 h 9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3"/>
                    <a:gd name="T19" fmla="*/ 0 h 90"/>
                    <a:gd name="T20" fmla="*/ 23 w 23"/>
                    <a:gd name="T21" fmla="*/ 90 h 9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3" h="90">
                      <a:moveTo>
                        <a:pt x="0" y="90"/>
                      </a:moveTo>
                      <a:lnTo>
                        <a:pt x="0" y="0"/>
                      </a:lnTo>
                      <a:lnTo>
                        <a:pt x="23" y="0"/>
                      </a:lnTo>
                      <a:lnTo>
                        <a:pt x="23" y="90"/>
                      </a:lnTo>
                      <a:lnTo>
                        <a:pt x="2" y="90"/>
                      </a:lnTo>
                      <a:lnTo>
                        <a:pt x="0" y="9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07" name="Freeform 625"/>
                <p:cNvSpPr>
                  <a:spLocks/>
                </p:cNvSpPr>
                <p:nvPr/>
              </p:nvSpPr>
              <p:spPr bwMode="auto">
                <a:xfrm>
                  <a:off x="1236" y="3067"/>
                  <a:ext cx="4" cy="4"/>
                </a:xfrm>
                <a:custGeom>
                  <a:avLst/>
                  <a:gdLst>
                    <a:gd name="T0" fmla="*/ 2 w 5"/>
                    <a:gd name="T1" fmla="*/ 1 h 7"/>
                    <a:gd name="T2" fmla="*/ 2 w 5"/>
                    <a:gd name="T3" fmla="*/ 1 h 7"/>
                    <a:gd name="T4" fmla="*/ 2 w 5"/>
                    <a:gd name="T5" fmla="*/ 1 h 7"/>
                    <a:gd name="T6" fmla="*/ 2 w 5"/>
                    <a:gd name="T7" fmla="*/ 1 h 7"/>
                    <a:gd name="T8" fmla="*/ 2 w 5"/>
                    <a:gd name="T9" fmla="*/ 1 h 7"/>
                    <a:gd name="T10" fmla="*/ 2 w 5"/>
                    <a:gd name="T11" fmla="*/ 1 h 7"/>
                    <a:gd name="T12" fmla="*/ 2 w 5"/>
                    <a:gd name="T13" fmla="*/ 0 h 7"/>
                    <a:gd name="T14" fmla="*/ 2 w 5"/>
                    <a:gd name="T15" fmla="*/ 0 h 7"/>
                    <a:gd name="T16" fmla="*/ 2 w 5"/>
                    <a:gd name="T17" fmla="*/ 0 h 7"/>
                    <a:gd name="T18" fmla="*/ 2 w 5"/>
                    <a:gd name="T19" fmla="*/ 0 h 7"/>
                    <a:gd name="T20" fmla="*/ 2 w 5"/>
                    <a:gd name="T21" fmla="*/ 0 h 7"/>
                    <a:gd name="T22" fmla="*/ 1 w 5"/>
                    <a:gd name="T23" fmla="*/ 1 h 7"/>
                    <a:gd name="T24" fmla="*/ 1 w 5"/>
                    <a:gd name="T25" fmla="*/ 1 h 7"/>
                    <a:gd name="T26" fmla="*/ 0 w 5"/>
                    <a:gd name="T27" fmla="*/ 1 h 7"/>
                    <a:gd name="T28" fmla="*/ 0 w 5"/>
                    <a:gd name="T29" fmla="*/ 1 h 7"/>
                    <a:gd name="T30" fmla="*/ 0 w 5"/>
                    <a:gd name="T31" fmla="*/ 1 h 7"/>
                    <a:gd name="T32" fmla="*/ 0 w 5"/>
                    <a:gd name="T33" fmla="*/ 1 h 7"/>
                    <a:gd name="T34" fmla="*/ 0 w 5"/>
                    <a:gd name="T35" fmla="*/ 1 h 7"/>
                    <a:gd name="T36" fmla="*/ 0 w 5"/>
                    <a:gd name="T37" fmla="*/ 1 h 7"/>
                    <a:gd name="T38" fmla="*/ 0 w 5"/>
                    <a:gd name="T39" fmla="*/ 1 h 7"/>
                    <a:gd name="T40" fmla="*/ 1 w 5"/>
                    <a:gd name="T41" fmla="*/ 1 h 7"/>
                    <a:gd name="T42" fmla="*/ 1 w 5"/>
                    <a:gd name="T43" fmla="*/ 1 h 7"/>
                    <a:gd name="T44" fmla="*/ 2 w 5"/>
                    <a:gd name="T45" fmla="*/ 1 h 7"/>
                    <a:gd name="T46" fmla="*/ 2 w 5"/>
                    <a:gd name="T47" fmla="*/ 1 h 7"/>
                    <a:gd name="T48" fmla="*/ 2 w 5"/>
                    <a:gd name="T49" fmla="*/ 1 h 7"/>
                    <a:gd name="T50" fmla="*/ 2 w 5"/>
                    <a:gd name="T51" fmla="*/ 1 h 7"/>
                    <a:gd name="T52" fmla="*/ 2 w 5"/>
                    <a:gd name="T53" fmla="*/ 1 h 7"/>
                    <a:gd name="T54" fmla="*/ 2 w 5"/>
                    <a:gd name="T55" fmla="*/ 1 h 7"/>
                    <a:gd name="T56" fmla="*/ 2 w 5"/>
                    <a:gd name="T57" fmla="*/ 1 h 7"/>
                    <a:gd name="T58" fmla="*/ 2 w 5"/>
                    <a:gd name="T59" fmla="*/ 1 h 7"/>
                    <a:gd name="T60" fmla="*/ 2 w 5"/>
                    <a:gd name="T61" fmla="*/ 1 h 7"/>
                    <a:gd name="T62" fmla="*/ 2 w 5"/>
                    <a:gd name="T63" fmla="*/ 1 h 7"/>
                    <a:gd name="T64" fmla="*/ 2 w 5"/>
                    <a:gd name="T65" fmla="*/ 1 h 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"/>
                    <a:gd name="T100" fmla="*/ 0 h 7"/>
                    <a:gd name="T101" fmla="*/ 5 w 5"/>
                    <a:gd name="T102" fmla="*/ 7 h 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" h="7">
                      <a:moveTo>
                        <a:pt x="5" y="4"/>
                      </a:moveTo>
                      <a:lnTo>
                        <a:pt x="5" y="3"/>
                      </a:lnTo>
                      <a:lnTo>
                        <a:pt x="5" y="2"/>
                      </a:lnTo>
                      <a:lnTo>
                        <a:pt x="4" y="2"/>
                      </a:lnTo>
                      <a:lnTo>
                        <a:pt x="4" y="0"/>
                      </a:lnTo>
                      <a:lnTo>
                        <a:pt x="3" y="0"/>
                      </a:lnTo>
                      <a:lnTo>
                        <a:pt x="2" y="0"/>
                      </a:lnTo>
                      <a:lnTo>
                        <a:pt x="1" y="2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5"/>
                      </a:lnTo>
                      <a:lnTo>
                        <a:pt x="1" y="6"/>
                      </a:lnTo>
                      <a:lnTo>
                        <a:pt x="2" y="6"/>
                      </a:lnTo>
                      <a:lnTo>
                        <a:pt x="2" y="7"/>
                      </a:lnTo>
                      <a:lnTo>
                        <a:pt x="3" y="7"/>
                      </a:lnTo>
                      <a:lnTo>
                        <a:pt x="4" y="6"/>
                      </a:lnTo>
                      <a:lnTo>
                        <a:pt x="5" y="6"/>
                      </a:lnTo>
                      <a:lnTo>
                        <a:pt x="5" y="5"/>
                      </a:lnTo>
                      <a:lnTo>
                        <a:pt x="5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08" name="Freeform 626"/>
                <p:cNvSpPr>
                  <a:spLocks/>
                </p:cNvSpPr>
                <p:nvPr/>
              </p:nvSpPr>
              <p:spPr bwMode="auto">
                <a:xfrm>
                  <a:off x="1236" y="3067"/>
                  <a:ext cx="4" cy="4"/>
                </a:xfrm>
                <a:custGeom>
                  <a:avLst/>
                  <a:gdLst>
                    <a:gd name="T0" fmla="*/ 2 w 5"/>
                    <a:gd name="T1" fmla="*/ 1 h 7"/>
                    <a:gd name="T2" fmla="*/ 2 w 5"/>
                    <a:gd name="T3" fmla="*/ 1 h 7"/>
                    <a:gd name="T4" fmla="*/ 2 w 5"/>
                    <a:gd name="T5" fmla="*/ 1 h 7"/>
                    <a:gd name="T6" fmla="*/ 2 w 5"/>
                    <a:gd name="T7" fmla="*/ 1 h 7"/>
                    <a:gd name="T8" fmla="*/ 2 w 5"/>
                    <a:gd name="T9" fmla="*/ 1 h 7"/>
                    <a:gd name="T10" fmla="*/ 2 w 5"/>
                    <a:gd name="T11" fmla="*/ 1 h 7"/>
                    <a:gd name="T12" fmla="*/ 2 w 5"/>
                    <a:gd name="T13" fmla="*/ 1 h 7"/>
                    <a:gd name="T14" fmla="*/ 2 w 5"/>
                    <a:gd name="T15" fmla="*/ 0 h 7"/>
                    <a:gd name="T16" fmla="*/ 2 w 5"/>
                    <a:gd name="T17" fmla="*/ 0 h 7"/>
                    <a:gd name="T18" fmla="*/ 2 w 5"/>
                    <a:gd name="T19" fmla="*/ 0 h 7"/>
                    <a:gd name="T20" fmla="*/ 2 w 5"/>
                    <a:gd name="T21" fmla="*/ 0 h 7"/>
                    <a:gd name="T22" fmla="*/ 2 w 5"/>
                    <a:gd name="T23" fmla="*/ 0 h 7"/>
                    <a:gd name="T24" fmla="*/ 2 w 5"/>
                    <a:gd name="T25" fmla="*/ 0 h 7"/>
                    <a:gd name="T26" fmla="*/ 1 w 5"/>
                    <a:gd name="T27" fmla="*/ 1 h 7"/>
                    <a:gd name="T28" fmla="*/ 1 w 5"/>
                    <a:gd name="T29" fmla="*/ 1 h 7"/>
                    <a:gd name="T30" fmla="*/ 0 w 5"/>
                    <a:gd name="T31" fmla="*/ 1 h 7"/>
                    <a:gd name="T32" fmla="*/ 0 w 5"/>
                    <a:gd name="T33" fmla="*/ 1 h 7"/>
                    <a:gd name="T34" fmla="*/ 0 w 5"/>
                    <a:gd name="T35" fmla="*/ 1 h 7"/>
                    <a:gd name="T36" fmla="*/ 0 w 5"/>
                    <a:gd name="T37" fmla="*/ 1 h 7"/>
                    <a:gd name="T38" fmla="*/ 0 w 5"/>
                    <a:gd name="T39" fmla="*/ 1 h 7"/>
                    <a:gd name="T40" fmla="*/ 0 w 5"/>
                    <a:gd name="T41" fmla="*/ 1 h 7"/>
                    <a:gd name="T42" fmla="*/ 0 w 5"/>
                    <a:gd name="T43" fmla="*/ 1 h 7"/>
                    <a:gd name="T44" fmla="*/ 0 w 5"/>
                    <a:gd name="T45" fmla="*/ 1 h 7"/>
                    <a:gd name="T46" fmla="*/ 1 w 5"/>
                    <a:gd name="T47" fmla="*/ 1 h 7"/>
                    <a:gd name="T48" fmla="*/ 1 w 5"/>
                    <a:gd name="T49" fmla="*/ 1 h 7"/>
                    <a:gd name="T50" fmla="*/ 2 w 5"/>
                    <a:gd name="T51" fmla="*/ 1 h 7"/>
                    <a:gd name="T52" fmla="*/ 2 w 5"/>
                    <a:gd name="T53" fmla="*/ 1 h 7"/>
                    <a:gd name="T54" fmla="*/ 2 w 5"/>
                    <a:gd name="T55" fmla="*/ 1 h 7"/>
                    <a:gd name="T56" fmla="*/ 2 w 5"/>
                    <a:gd name="T57" fmla="*/ 1 h 7"/>
                    <a:gd name="T58" fmla="*/ 2 w 5"/>
                    <a:gd name="T59" fmla="*/ 1 h 7"/>
                    <a:gd name="T60" fmla="*/ 2 w 5"/>
                    <a:gd name="T61" fmla="*/ 1 h 7"/>
                    <a:gd name="T62" fmla="*/ 2 w 5"/>
                    <a:gd name="T63" fmla="*/ 1 h 7"/>
                    <a:gd name="T64" fmla="*/ 2 w 5"/>
                    <a:gd name="T65" fmla="*/ 1 h 7"/>
                    <a:gd name="T66" fmla="*/ 2 w 5"/>
                    <a:gd name="T67" fmla="*/ 1 h 7"/>
                    <a:gd name="T68" fmla="*/ 2 w 5"/>
                    <a:gd name="T69" fmla="*/ 1 h 7"/>
                    <a:gd name="T70" fmla="*/ 2 w 5"/>
                    <a:gd name="T71" fmla="*/ 1 h 7"/>
                    <a:gd name="T72" fmla="*/ 2 w 5"/>
                    <a:gd name="T73" fmla="*/ 1 h 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5"/>
                    <a:gd name="T112" fmla="*/ 0 h 7"/>
                    <a:gd name="T113" fmla="*/ 5 w 5"/>
                    <a:gd name="T114" fmla="*/ 7 h 7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5" h="7">
                      <a:moveTo>
                        <a:pt x="5" y="4"/>
                      </a:moveTo>
                      <a:lnTo>
                        <a:pt x="5" y="4"/>
                      </a:lnTo>
                      <a:lnTo>
                        <a:pt x="5" y="3"/>
                      </a:lnTo>
                      <a:lnTo>
                        <a:pt x="5" y="2"/>
                      </a:lnTo>
                      <a:lnTo>
                        <a:pt x="4" y="2"/>
                      </a:lnTo>
                      <a:lnTo>
                        <a:pt x="4" y="0"/>
                      </a:lnTo>
                      <a:lnTo>
                        <a:pt x="3" y="0"/>
                      </a:lnTo>
                      <a:lnTo>
                        <a:pt x="2" y="0"/>
                      </a:lnTo>
                      <a:lnTo>
                        <a:pt x="1" y="2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5"/>
                      </a:lnTo>
                      <a:lnTo>
                        <a:pt x="1" y="6"/>
                      </a:lnTo>
                      <a:lnTo>
                        <a:pt x="2" y="6"/>
                      </a:lnTo>
                      <a:lnTo>
                        <a:pt x="2" y="7"/>
                      </a:lnTo>
                      <a:lnTo>
                        <a:pt x="3" y="7"/>
                      </a:lnTo>
                      <a:lnTo>
                        <a:pt x="4" y="6"/>
                      </a:lnTo>
                      <a:lnTo>
                        <a:pt x="5" y="6"/>
                      </a:lnTo>
                      <a:lnTo>
                        <a:pt x="5" y="5"/>
                      </a:lnTo>
                      <a:lnTo>
                        <a:pt x="5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09" name="Freeform 627"/>
                <p:cNvSpPr>
                  <a:spLocks/>
                </p:cNvSpPr>
                <p:nvPr/>
              </p:nvSpPr>
              <p:spPr bwMode="auto">
                <a:xfrm>
                  <a:off x="1227" y="3081"/>
                  <a:ext cx="9" cy="4"/>
                </a:xfrm>
                <a:custGeom>
                  <a:avLst/>
                  <a:gdLst>
                    <a:gd name="T0" fmla="*/ 0 w 20"/>
                    <a:gd name="T1" fmla="*/ 0 h 10"/>
                    <a:gd name="T2" fmla="*/ 0 w 20"/>
                    <a:gd name="T3" fmla="*/ 0 h 10"/>
                    <a:gd name="T4" fmla="*/ 0 w 20"/>
                    <a:gd name="T5" fmla="*/ 0 h 10"/>
                    <a:gd name="T6" fmla="*/ 0 w 20"/>
                    <a:gd name="T7" fmla="*/ 0 h 10"/>
                    <a:gd name="T8" fmla="*/ 0 w 20"/>
                    <a:gd name="T9" fmla="*/ 0 h 10"/>
                    <a:gd name="T10" fmla="*/ 0 w 20"/>
                    <a:gd name="T11" fmla="*/ 0 h 1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"/>
                    <a:gd name="T19" fmla="*/ 0 h 10"/>
                    <a:gd name="T20" fmla="*/ 20 w 20"/>
                    <a:gd name="T21" fmla="*/ 10 h 1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" h="10">
                      <a:moveTo>
                        <a:pt x="1" y="7"/>
                      </a:moveTo>
                      <a:lnTo>
                        <a:pt x="14" y="0"/>
                      </a:lnTo>
                      <a:lnTo>
                        <a:pt x="20" y="3"/>
                      </a:lnTo>
                      <a:lnTo>
                        <a:pt x="7" y="10"/>
                      </a:lnTo>
                      <a:lnTo>
                        <a:pt x="0" y="7"/>
                      </a:lnTo>
                      <a:lnTo>
                        <a:pt x="1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10" name="Freeform 628"/>
                <p:cNvSpPr>
                  <a:spLocks/>
                </p:cNvSpPr>
                <p:nvPr/>
              </p:nvSpPr>
              <p:spPr bwMode="auto">
                <a:xfrm>
                  <a:off x="1227" y="3081"/>
                  <a:ext cx="9" cy="4"/>
                </a:xfrm>
                <a:custGeom>
                  <a:avLst/>
                  <a:gdLst>
                    <a:gd name="T0" fmla="*/ 0 w 20"/>
                    <a:gd name="T1" fmla="*/ 0 h 10"/>
                    <a:gd name="T2" fmla="*/ 0 w 20"/>
                    <a:gd name="T3" fmla="*/ 0 h 10"/>
                    <a:gd name="T4" fmla="*/ 0 w 20"/>
                    <a:gd name="T5" fmla="*/ 0 h 10"/>
                    <a:gd name="T6" fmla="*/ 0 w 20"/>
                    <a:gd name="T7" fmla="*/ 0 h 10"/>
                    <a:gd name="T8" fmla="*/ 0 w 20"/>
                    <a:gd name="T9" fmla="*/ 0 h 10"/>
                    <a:gd name="T10" fmla="*/ 0 w 20"/>
                    <a:gd name="T11" fmla="*/ 0 h 1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"/>
                    <a:gd name="T19" fmla="*/ 0 h 10"/>
                    <a:gd name="T20" fmla="*/ 20 w 20"/>
                    <a:gd name="T21" fmla="*/ 10 h 1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" h="10">
                      <a:moveTo>
                        <a:pt x="1" y="7"/>
                      </a:moveTo>
                      <a:lnTo>
                        <a:pt x="14" y="0"/>
                      </a:lnTo>
                      <a:lnTo>
                        <a:pt x="20" y="3"/>
                      </a:lnTo>
                      <a:lnTo>
                        <a:pt x="7" y="10"/>
                      </a:lnTo>
                      <a:lnTo>
                        <a:pt x="0" y="7"/>
                      </a:lnTo>
                      <a:lnTo>
                        <a:pt x="1" y="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11" name="Freeform 629"/>
                <p:cNvSpPr>
                  <a:spLocks/>
                </p:cNvSpPr>
                <p:nvPr/>
              </p:nvSpPr>
              <p:spPr bwMode="auto">
                <a:xfrm>
                  <a:off x="1256" y="3185"/>
                  <a:ext cx="32" cy="33"/>
                </a:xfrm>
                <a:custGeom>
                  <a:avLst/>
                  <a:gdLst>
                    <a:gd name="T0" fmla="*/ 1 w 63"/>
                    <a:gd name="T1" fmla="*/ 0 h 68"/>
                    <a:gd name="T2" fmla="*/ 1 w 63"/>
                    <a:gd name="T3" fmla="*/ 0 h 68"/>
                    <a:gd name="T4" fmla="*/ 1 w 63"/>
                    <a:gd name="T5" fmla="*/ 0 h 68"/>
                    <a:gd name="T6" fmla="*/ 1 w 63"/>
                    <a:gd name="T7" fmla="*/ 0 h 68"/>
                    <a:gd name="T8" fmla="*/ 1 w 63"/>
                    <a:gd name="T9" fmla="*/ 0 h 68"/>
                    <a:gd name="T10" fmla="*/ 1 w 63"/>
                    <a:gd name="T11" fmla="*/ 0 h 68"/>
                    <a:gd name="T12" fmla="*/ 1 w 63"/>
                    <a:gd name="T13" fmla="*/ 0 h 68"/>
                    <a:gd name="T14" fmla="*/ 1 w 63"/>
                    <a:gd name="T15" fmla="*/ 0 h 68"/>
                    <a:gd name="T16" fmla="*/ 1 w 63"/>
                    <a:gd name="T17" fmla="*/ 0 h 68"/>
                    <a:gd name="T18" fmla="*/ 1 w 63"/>
                    <a:gd name="T19" fmla="*/ 0 h 68"/>
                    <a:gd name="T20" fmla="*/ 1 w 63"/>
                    <a:gd name="T21" fmla="*/ 0 h 68"/>
                    <a:gd name="T22" fmla="*/ 1 w 63"/>
                    <a:gd name="T23" fmla="*/ 0 h 68"/>
                    <a:gd name="T24" fmla="*/ 1 w 63"/>
                    <a:gd name="T25" fmla="*/ 0 h 68"/>
                    <a:gd name="T26" fmla="*/ 1 w 63"/>
                    <a:gd name="T27" fmla="*/ 0 h 68"/>
                    <a:gd name="T28" fmla="*/ 1 w 63"/>
                    <a:gd name="T29" fmla="*/ 0 h 68"/>
                    <a:gd name="T30" fmla="*/ 1 w 63"/>
                    <a:gd name="T31" fmla="*/ 0 h 68"/>
                    <a:gd name="T32" fmla="*/ 1 w 63"/>
                    <a:gd name="T33" fmla="*/ 0 h 68"/>
                    <a:gd name="T34" fmla="*/ 1 w 63"/>
                    <a:gd name="T35" fmla="*/ 0 h 68"/>
                    <a:gd name="T36" fmla="*/ 1 w 63"/>
                    <a:gd name="T37" fmla="*/ 0 h 68"/>
                    <a:gd name="T38" fmla="*/ 1 w 63"/>
                    <a:gd name="T39" fmla="*/ 0 h 68"/>
                    <a:gd name="T40" fmla="*/ 1 w 63"/>
                    <a:gd name="T41" fmla="*/ 0 h 68"/>
                    <a:gd name="T42" fmla="*/ 1 w 63"/>
                    <a:gd name="T43" fmla="*/ 0 h 68"/>
                    <a:gd name="T44" fmla="*/ 1 w 63"/>
                    <a:gd name="T45" fmla="*/ 0 h 68"/>
                    <a:gd name="T46" fmla="*/ 1 w 63"/>
                    <a:gd name="T47" fmla="*/ 0 h 68"/>
                    <a:gd name="T48" fmla="*/ 1 w 63"/>
                    <a:gd name="T49" fmla="*/ 0 h 68"/>
                    <a:gd name="T50" fmla="*/ 1 w 63"/>
                    <a:gd name="T51" fmla="*/ 0 h 68"/>
                    <a:gd name="T52" fmla="*/ 0 w 63"/>
                    <a:gd name="T53" fmla="*/ 0 h 68"/>
                    <a:gd name="T54" fmla="*/ 0 w 63"/>
                    <a:gd name="T55" fmla="*/ 0 h 68"/>
                    <a:gd name="T56" fmla="*/ 1 w 63"/>
                    <a:gd name="T57" fmla="*/ 0 h 68"/>
                    <a:gd name="T58" fmla="*/ 1 w 63"/>
                    <a:gd name="T59" fmla="*/ 0 h 68"/>
                    <a:gd name="T60" fmla="*/ 1 w 63"/>
                    <a:gd name="T61" fmla="*/ 0 h 68"/>
                    <a:gd name="T62" fmla="*/ 1 w 63"/>
                    <a:gd name="T63" fmla="*/ 0 h 68"/>
                    <a:gd name="T64" fmla="*/ 1 w 63"/>
                    <a:gd name="T65" fmla="*/ 0 h 68"/>
                    <a:gd name="T66" fmla="*/ 1 w 63"/>
                    <a:gd name="T67" fmla="*/ 0 h 68"/>
                    <a:gd name="T68" fmla="*/ 1 w 63"/>
                    <a:gd name="T69" fmla="*/ 0 h 68"/>
                    <a:gd name="T70" fmla="*/ 1 w 63"/>
                    <a:gd name="T71" fmla="*/ 0 h 68"/>
                    <a:gd name="T72" fmla="*/ 1 w 63"/>
                    <a:gd name="T73" fmla="*/ 0 h 68"/>
                    <a:gd name="T74" fmla="*/ 1 w 63"/>
                    <a:gd name="T75" fmla="*/ 0 h 68"/>
                    <a:gd name="T76" fmla="*/ 1 w 63"/>
                    <a:gd name="T77" fmla="*/ 0 h 68"/>
                    <a:gd name="T78" fmla="*/ 1 w 63"/>
                    <a:gd name="T79" fmla="*/ 0 h 68"/>
                    <a:gd name="T80" fmla="*/ 1 w 63"/>
                    <a:gd name="T81" fmla="*/ 0 h 68"/>
                    <a:gd name="T82" fmla="*/ 1 w 63"/>
                    <a:gd name="T83" fmla="*/ 0 h 68"/>
                    <a:gd name="T84" fmla="*/ 1 w 63"/>
                    <a:gd name="T85" fmla="*/ 0 h 68"/>
                    <a:gd name="T86" fmla="*/ 1 w 63"/>
                    <a:gd name="T87" fmla="*/ 0 h 68"/>
                    <a:gd name="T88" fmla="*/ 1 w 63"/>
                    <a:gd name="T89" fmla="*/ 0 h 68"/>
                    <a:gd name="T90" fmla="*/ 1 w 63"/>
                    <a:gd name="T91" fmla="*/ 0 h 68"/>
                    <a:gd name="T92" fmla="*/ 1 w 63"/>
                    <a:gd name="T93" fmla="*/ 0 h 68"/>
                    <a:gd name="T94" fmla="*/ 1 w 63"/>
                    <a:gd name="T95" fmla="*/ 0 h 68"/>
                    <a:gd name="T96" fmla="*/ 1 w 63"/>
                    <a:gd name="T97" fmla="*/ 0 h 68"/>
                    <a:gd name="T98" fmla="*/ 1 w 63"/>
                    <a:gd name="T99" fmla="*/ 0 h 68"/>
                    <a:gd name="T100" fmla="*/ 1 w 63"/>
                    <a:gd name="T101" fmla="*/ 0 h 68"/>
                    <a:gd name="T102" fmla="*/ 1 w 63"/>
                    <a:gd name="T103" fmla="*/ 0 h 68"/>
                    <a:gd name="T104" fmla="*/ 1 w 63"/>
                    <a:gd name="T105" fmla="*/ 0 h 68"/>
                    <a:gd name="T106" fmla="*/ 1 w 63"/>
                    <a:gd name="T107" fmla="*/ 0 h 68"/>
                    <a:gd name="T108" fmla="*/ 1 w 63"/>
                    <a:gd name="T109" fmla="*/ 0 h 68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63"/>
                    <a:gd name="T166" fmla="*/ 0 h 68"/>
                    <a:gd name="T167" fmla="*/ 63 w 63"/>
                    <a:gd name="T168" fmla="*/ 68 h 68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63" h="68">
                      <a:moveTo>
                        <a:pt x="63" y="34"/>
                      </a:moveTo>
                      <a:lnTo>
                        <a:pt x="63" y="30"/>
                      </a:lnTo>
                      <a:lnTo>
                        <a:pt x="62" y="27"/>
                      </a:lnTo>
                      <a:lnTo>
                        <a:pt x="61" y="22"/>
                      </a:lnTo>
                      <a:lnTo>
                        <a:pt x="59" y="19"/>
                      </a:lnTo>
                      <a:lnTo>
                        <a:pt x="57" y="16"/>
                      </a:lnTo>
                      <a:lnTo>
                        <a:pt x="55" y="12"/>
                      </a:lnTo>
                      <a:lnTo>
                        <a:pt x="53" y="10"/>
                      </a:lnTo>
                      <a:lnTo>
                        <a:pt x="49" y="7"/>
                      </a:lnTo>
                      <a:lnTo>
                        <a:pt x="46" y="4"/>
                      </a:lnTo>
                      <a:lnTo>
                        <a:pt x="43" y="3"/>
                      </a:lnTo>
                      <a:lnTo>
                        <a:pt x="40" y="2"/>
                      </a:lnTo>
                      <a:lnTo>
                        <a:pt x="36" y="1"/>
                      </a:lnTo>
                      <a:lnTo>
                        <a:pt x="33" y="0"/>
                      </a:lnTo>
                      <a:lnTo>
                        <a:pt x="28" y="1"/>
                      </a:lnTo>
                      <a:lnTo>
                        <a:pt x="25" y="1"/>
                      </a:lnTo>
                      <a:lnTo>
                        <a:pt x="22" y="2"/>
                      </a:lnTo>
                      <a:lnTo>
                        <a:pt x="19" y="3"/>
                      </a:lnTo>
                      <a:lnTo>
                        <a:pt x="15" y="6"/>
                      </a:lnTo>
                      <a:lnTo>
                        <a:pt x="12" y="8"/>
                      </a:lnTo>
                      <a:lnTo>
                        <a:pt x="10" y="10"/>
                      </a:lnTo>
                      <a:lnTo>
                        <a:pt x="6" y="13"/>
                      </a:lnTo>
                      <a:lnTo>
                        <a:pt x="4" y="17"/>
                      </a:lnTo>
                      <a:lnTo>
                        <a:pt x="3" y="20"/>
                      </a:lnTo>
                      <a:lnTo>
                        <a:pt x="2" y="23"/>
                      </a:lnTo>
                      <a:lnTo>
                        <a:pt x="1" y="28"/>
                      </a:lnTo>
                      <a:lnTo>
                        <a:pt x="0" y="31"/>
                      </a:lnTo>
                      <a:lnTo>
                        <a:pt x="0" y="35"/>
                      </a:lnTo>
                      <a:lnTo>
                        <a:pt x="1" y="40"/>
                      </a:lnTo>
                      <a:lnTo>
                        <a:pt x="1" y="43"/>
                      </a:lnTo>
                      <a:lnTo>
                        <a:pt x="2" y="47"/>
                      </a:lnTo>
                      <a:lnTo>
                        <a:pt x="4" y="50"/>
                      </a:lnTo>
                      <a:lnTo>
                        <a:pt x="5" y="54"/>
                      </a:lnTo>
                      <a:lnTo>
                        <a:pt x="9" y="57"/>
                      </a:lnTo>
                      <a:lnTo>
                        <a:pt x="11" y="60"/>
                      </a:lnTo>
                      <a:lnTo>
                        <a:pt x="14" y="62"/>
                      </a:lnTo>
                      <a:lnTo>
                        <a:pt x="17" y="64"/>
                      </a:lnTo>
                      <a:lnTo>
                        <a:pt x="21" y="65"/>
                      </a:lnTo>
                      <a:lnTo>
                        <a:pt x="24" y="66"/>
                      </a:lnTo>
                      <a:lnTo>
                        <a:pt x="27" y="68"/>
                      </a:lnTo>
                      <a:lnTo>
                        <a:pt x="31" y="68"/>
                      </a:lnTo>
                      <a:lnTo>
                        <a:pt x="35" y="68"/>
                      </a:lnTo>
                      <a:lnTo>
                        <a:pt x="38" y="66"/>
                      </a:lnTo>
                      <a:lnTo>
                        <a:pt x="42" y="65"/>
                      </a:lnTo>
                      <a:lnTo>
                        <a:pt x="45" y="64"/>
                      </a:lnTo>
                      <a:lnTo>
                        <a:pt x="48" y="62"/>
                      </a:lnTo>
                      <a:lnTo>
                        <a:pt x="52" y="60"/>
                      </a:lnTo>
                      <a:lnTo>
                        <a:pt x="54" y="58"/>
                      </a:lnTo>
                      <a:lnTo>
                        <a:pt x="56" y="54"/>
                      </a:lnTo>
                      <a:lnTo>
                        <a:pt x="58" y="51"/>
                      </a:lnTo>
                      <a:lnTo>
                        <a:pt x="61" y="48"/>
                      </a:lnTo>
                      <a:lnTo>
                        <a:pt x="62" y="43"/>
                      </a:lnTo>
                      <a:lnTo>
                        <a:pt x="62" y="40"/>
                      </a:lnTo>
                      <a:lnTo>
                        <a:pt x="63" y="35"/>
                      </a:lnTo>
                      <a:lnTo>
                        <a:pt x="63" y="34"/>
                      </a:lnTo>
                      <a:close/>
                    </a:path>
                  </a:pathLst>
                </a:custGeom>
                <a:solidFill>
                  <a:srgbClr val="FFD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12" name="Freeform 630"/>
                <p:cNvSpPr>
                  <a:spLocks/>
                </p:cNvSpPr>
                <p:nvPr/>
              </p:nvSpPr>
              <p:spPr bwMode="auto">
                <a:xfrm>
                  <a:off x="1256" y="3185"/>
                  <a:ext cx="32" cy="33"/>
                </a:xfrm>
                <a:custGeom>
                  <a:avLst/>
                  <a:gdLst>
                    <a:gd name="T0" fmla="*/ 1 w 63"/>
                    <a:gd name="T1" fmla="*/ 0 h 68"/>
                    <a:gd name="T2" fmla="*/ 1 w 63"/>
                    <a:gd name="T3" fmla="*/ 0 h 68"/>
                    <a:gd name="T4" fmla="*/ 1 w 63"/>
                    <a:gd name="T5" fmla="*/ 0 h 68"/>
                    <a:gd name="T6" fmla="*/ 1 w 63"/>
                    <a:gd name="T7" fmla="*/ 0 h 68"/>
                    <a:gd name="T8" fmla="*/ 1 w 63"/>
                    <a:gd name="T9" fmla="*/ 0 h 68"/>
                    <a:gd name="T10" fmla="*/ 1 w 63"/>
                    <a:gd name="T11" fmla="*/ 0 h 68"/>
                    <a:gd name="T12" fmla="*/ 1 w 63"/>
                    <a:gd name="T13" fmla="*/ 0 h 68"/>
                    <a:gd name="T14" fmla="*/ 1 w 63"/>
                    <a:gd name="T15" fmla="*/ 0 h 68"/>
                    <a:gd name="T16" fmla="*/ 1 w 63"/>
                    <a:gd name="T17" fmla="*/ 0 h 68"/>
                    <a:gd name="T18" fmla="*/ 1 w 63"/>
                    <a:gd name="T19" fmla="*/ 0 h 68"/>
                    <a:gd name="T20" fmla="*/ 1 w 63"/>
                    <a:gd name="T21" fmla="*/ 0 h 68"/>
                    <a:gd name="T22" fmla="*/ 1 w 63"/>
                    <a:gd name="T23" fmla="*/ 0 h 68"/>
                    <a:gd name="T24" fmla="*/ 1 w 63"/>
                    <a:gd name="T25" fmla="*/ 0 h 68"/>
                    <a:gd name="T26" fmla="*/ 1 w 63"/>
                    <a:gd name="T27" fmla="*/ 0 h 68"/>
                    <a:gd name="T28" fmla="*/ 1 w 63"/>
                    <a:gd name="T29" fmla="*/ 0 h 68"/>
                    <a:gd name="T30" fmla="*/ 1 w 63"/>
                    <a:gd name="T31" fmla="*/ 0 h 68"/>
                    <a:gd name="T32" fmla="*/ 1 w 63"/>
                    <a:gd name="T33" fmla="*/ 0 h 68"/>
                    <a:gd name="T34" fmla="*/ 1 w 63"/>
                    <a:gd name="T35" fmla="*/ 0 h 68"/>
                    <a:gd name="T36" fmla="*/ 1 w 63"/>
                    <a:gd name="T37" fmla="*/ 0 h 68"/>
                    <a:gd name="T38" fmla="*/ 1 w 63"/>
                    <a:gd name="T39" fmla="*/ 0 h 68"/>
                    <a:gd name="T40" fmla="*/ 1 w 63"/>
                    <a:gd name="T41" fmla="*/ 0 h 68"/>
                    <a:gd name="T42" fmla="*/ 1 w 63"/>
                    <a:gd name="T43" fmla="*/ 0 h 68"/>
                    <a:gd name="T44" fmla="*/ 1 w 63"/>
                    <a:gd name="T45" fmla="*/ 0 h 68"/>
                    <a:gd name="T46" fmla="*/ 1 w 63"/>
                    <a:gd name="T47" fmla="*/ 0 h 68"/>
                    <a:gd name="T48" fmla="*/ 1 w 63"/>
                    <a:gd name="T49" fmla="*/ 0 h 68"/>
                    <a:gd name="T50" fmla="*/ 1 w 63"/>
                    <a:gd name="T51" fmla="*/ 0 h 68"/>
                    <a:gd name="T52" fmla="*/ 0 w 63"/>
                    <a:gd name="T53" fmla="*/ 0 h 68"/>
                    <a:gd name="T54" fmla="*/ 0 w 63"/>
                    <a:gd name="T55" fmla="*/ 0 h 68"/>
                    <a:gd name="T56" fmla="*/ 1 w 63"/>
                    <a:gd name="T57" fmla="*/ 0 h 68"/>
                    <a:gd name="T58" fmla="*/ 1 w 63"/>
                    <a:gd name="T59" fmla="*/ 0 h 68"/>
                    <a:gd name="T60" fmla="*/ 1 w 63"/>
                    <a:gd name="T61" fmla="*/ 0 h 68"/>
                    <a:gd name="T62" fmla="*/ 1 w 63"/>
                    <a:gd name="T63" fmla="*/ 0 h 68"/>
                    <a:gd name="T64" fmla="*/ 1 w 63"/>
                    <a:gd name="T65" fmla="*/ 0 h 68"/>
                    <a:gd name="T66" fmla="*/ 1 w 63"/>
                    <a:gd name="T67" fmla="*/ 0 h 68"/>
                    <a:gd name="T68" fmla="*/ 1 w 63"/>
                    <a:gd name="T69" fmla="*/ 0 h 68"/>
                    <a:gd name="T70" fmla="*/ 1 w 63"/>
                    <a:gd name="T71" fmla="*/ 0 h 68"/>
                    <a:gd name="T72" fmla="*/ 1 w 63"/>
                    <a:gd name="T73" fmla="*/ 0 h 68"/>
                    <a:gd name="T74" fmla="*/ 1 w 63"/>
                    <a:gd name="T75" fmla="*/ 0 h 68"/>
                    <a:gd name="T76" fmla="*/ 1 w 63"/>
                    <a:gd name="T77" fmla="*/ 0 h 68"/>
                    <a:gd name="T78" fmla="*/ 1 w 63"/>
                    <a:gd name="T79" fmla="*/ 0 h 68"/>
                    <a:gd name="T80" fmla="*/ 1 w 63"/>
                    <a:gd name="T81" fmla="*/ 0 h 68"/>
                    <a:gd name="T82" fmla="*/ 1 w 63"/>
                    <a:gd name="T83" fmla="*/ 0 h 68"/>
                    <a:gd name="T84" fmla="*/ 1 w 63"/>
                    <a:gd name="T85" fmla="*/ 0 h 68"/>
                    <a:gd name="T86" fmla="*/ 1 w 63"/>
                    <a:gd name="T87" fmla="*/ 0 h 68"/>
                    <a:gd name="T88" fmla="*/ 1 w 63"/>
                    <a:gd name="T89" fmla="*/ 0 h 68"/>
                    <a:gd name="T90" fmla="*/ 1 w 63"/>
                    <a:gd name="T91" fmla="*/ 0 h 68"/>
                    <a:gd name="T92" fmla="*/ 1 w 63"/>
                    <a:gd name="T93" fmla="*/ 0 h 68"/>
                    <a:gd name="T94" fmla="*/ 1 w 63"/>
                    <a:gd name="T95" fmla="*/ 0 h 68"/>
                    <a:gd name="T96" fmla="*/ 1 w 63"/>
                    <a:gd name="T97" fmla="*/ 0 h 68"/>
                    <a:gd name="T98" fmla="*/ 1 w 63"/>
                    <a:gd name="T99" fmla="*/ 0 h 68"/>
                    <a:gd name="T100" fmla="*/ 1 w 63"/>
                    <a:gd name="T101" fmla="*/ 0 h 68"/>
                    <a:gd name="T102" fmla="*/ 1 w 63"/>
                    <a:gd name="T103" fmla="*/ 0 h 68"/>
                    <a:gd name="T104" fmla="*/ 1 w 63"/>
                    <a:gd name="T105" fmla="*/ 0 h 68"/>
                    <a:gd name="T106" fmla="*/ 1 w 63"/>
                    <a:gd name="T107" fmla="*/ 0 h 68"/>
                    <a:gd name="T108" fmla="*/ 1 w 63"/>
                    <a:gd name="T109" fmla="*/ 0 h 68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63"/>
                    <a:gd name="T166" fmla="*/ 0 h 68"/>
                    <a:gd name="T167" fmla="*/ 63 w 63"/>
                    <a:gd name="T168" fmla="*/ 68 h 68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63" h="68">
                      <a:moveTo>
                        <a:pt x="63" y="34"/>
                      </a:moveTo>
                      <a:lnTo>
                        <a:pt x="63" y="30"/>
                      </a:lnTo>
                      <a:lnTo>
                        <a:pt x="62" y="27"/>
                      </a:lnTo>
                      <a:lnTo>
                        <a:pt x="61" y="22"/>
                      </a:lnTo>
                      <a:lnTo>
                        <a:pt x="59" y="19"/>
                      </a:lnTo>
                      <a:lnTo>
                        <a:pt x="57" y="16"/>
                      </a:lnTo>
                      <a:lnTo>
                        <a:pt x="55" y="12"/>
                      </a:lnTo>
                      <a:lnTo>
                        <a:pt x="53" y="10"/>
                      </a:lnTo>
                      <a:lnTo>
                        <a:pt x="49" y="7"/>
                      </a:lnTo>
                      <a:lnTo>
                        <a:pt x="46" y="4"/>
                      </a:lnTo>
                      <a:lnTo>
                        <a:pt x="43" y="3"/>
                      </a:lnTo>
                      <a:lnTo>
                        <a:pt x="40" y="2"/>
                      </a:lnTo>
                      <a:lnTo>
                        <a:pt x="36" y="1"/>
                      </a:lnTo>
                      <a:lnTo>
                        <a:pt x="33" y="0"/>
                      </a:lnTo>
                      <a:lnTo>
                        <a:pt x="28" y="1"/>
                      </a:lnTo>
                      <a:lnTo>
                        <a:pt x="25" y="1"/>
                      </a:lnTo>
                      <a:lnTo>
                        <a:pt x="22" y="2"/>
                      </a:lnTo>
                      <a:lnTo>
                        <a:pt x="19" y="3"/>
                      </a:lnTo>
                      <a:lnTo>
                        <a:pt x="15" y="6"/>
                      </a:lnTo>
                      <a:lnTo>
                        <a:pt x="12" y="8"/>
                      </a:lnTo>
                      <a:lnTo>
                        <a:pt x="10" y="10"/>
                      </a:lnTo>
                      <a:lnTo>
                        <a:pt x="6" y="13"/>
                      </a:lnTo>
                      <a:lnTo>
                        <a:pt x="4" y="17"/>
                      </a:lnTo>
                      <a:lnTo>
                        <a:pt x="3" y="20"/>
                      </a:lnTo>
                      <a:lnTo>
                        <a:pt x="2" y="23"/>
                      </a:lnTo>
                      <a:lnTo>
                        <a:pt x="1" y="28"/>
                      </a:lnTo>
                      <a:lnTo>
                        <a:pt x="0" y="31"/>
                      </a:lnTo>
                      <a:lnTo>
                        <a:pt x="0" y="35"/>
                      </a:lnTo>
                      <a:lnTo>
                        <a:pt x="1" y="40"/>
                      </a:lnTo>
                      <a:lnTo>
                        <a:pt x="1" y="43"/>
                      </a:lnTo>
                      <a:lnTo>
                        <a:pt x="2" y="47"/>
                      </a:lnTo>
                      <a:lnTo>
                        <a:pt x="4" y="50"/>
                      </a:lnTo>
                      <a:lnTo>
                        <a:pt x="5" y="54"/>
                      </a:lnTo>
                      <a:lnTo>
                        <a:pt x="9" y="57"/>
                      </a:lnTo>
                      <a:lnTo>
                        <a:pt x="11" y="60"/>
                      </a:lnTo>
                      <a:lnTo>
                        <a:pt x="14" y="62"/>
                      </a:lnTo>
                      <a:lnTo>
                        <a:pt x="17" y="64"/>
                      </a:lnTo>
                      <a:lnTo>
                        <a:pt x="21" y="65"/>
                      </a:lnTo>
                      <a:lnTo>
                        <a:pt x="24" y="66"/>
                      </a:lnTo>
                      <a:lnTo>
                        <a:pt x="27" y="68"/>
                      </a:lnTo>
                      <a:lnTo>
                        <a:pt x="31" y="68"/>
                      </a:lnTo>
                      <a:lnTo>
                        <a:pt x="35" y="68"/>
                      </a:lnTo>
                      <a:lnTo>
                        <a:pt x="38" y="66"/>
                      </a:lnTo>
                      <a:lnTo>
                        <a:pt x="42" y="65"/>
                      </a:lnTo>
                      <a:lnTo>
                        <a:pt x="45" y="64"/>
                      </a:lnTo>
                      <a:lnTo>
                        <a:pt x="48" y="62"/>
                      </a:lnTo>
                      <a:lnTo>
                        <a:pt x="52" y="60"/>
                      </a:lnTo>
                      <a:lnTo>
                        <a:pt x="54" y="58"/>
                      </a:lnTo>
                      <a:lnTo>
                        <a:pt x="56" y="54"/>
                      </a:lnTo>
                      <a:lnTo>
                        <a:pt x="58" y="51"/>
                      </a:lnTo>
                      <a:lnTo>
                        <a:pt x="61" y="48"/>
                      </a:lnTo>
                      <a:lnTo>
                        <a:pt x="62" y="43"/>
                      </a:lnTo>
                      <a:lnTo>
                        <a:pt x="62" y="40"/>
                      </a:lnTo>
                      <a:lnTo>
                        <a:pt x="63" y="35"/>
                      </a:lnTo>
                      <a:lnTo>
                        <a:pt x="63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13" name="Freeform 631"/>
                <p:cNvSpPr>
                  <a:spLocks/>
                </p:cNvSpPr>
                <p:nvPr/>
              </p:nvSpPr>
              <p:spPr bwMode="auto">
                <a:xfrm>
                  <a:off x="1120" y="3185"/>
                  <a:ext cx="32" cy="33"/>
                </a:xfrm>
                <a:custGeom>
                  <a:avLst/>
                  <a:gdLst>
                    <a:gd name="T0" fmla="*/ 1 w 63"/>
                    <a:gd name="T1" fmla="*/ 0 h 68"/>
                    <a:gd name="T2" fmla="*/ 1 w 63"/>
                    <a:gd name="T3" fmla="*/ 0 h 68"/>
                    <a:gd name="T4" fmla="*/ 1 w 63"/>
                    <a:gd name="T5" fmla="*/ 0 h 68"/>
                    <a:gd name="T6" fmla="*/ 1 w 63"/>
                    <a:gd name="T7" fmla="*/ 0 h 68"/>
                    <a:gd name="T8" fmla="*/ 1 w 63"/>
                    <a:gd name="T9" fmla="*/ 0 h 68"/>
                    <a:gd name="T10" fmla="*/ 1 w 63"/>
                    <a:gd name="T11" fmla="*/ 0 h 68"/>
                    <a:gd name="T12" fmla="*/ 1 w 63"/>
                    <a:gd name="T13" fmla="*/ 0 h 68"/>
                    <a:gd name="T14" fmla="*/ 1 w 63"/>
                    <a:gd name="T15" fmla="*/ 0 h 68"/>
                    <a:gd name="T16" fmla="*/ 1 w 63"/>
                    <a:gd name="T17" fmla="*/ 0 h 68"/>
                    <a:gd name="T18" fmla="*/ 1 w 63"/>
                    <a:gd name="T19" fmla="*/ 0 h 68"/>
                    <a:gd name="T20" fmla="*/ 1 w 63"/>
                    <a:gd name="T21" fmla="*/ 0 h 68"/>
                    <a:gd name="T22" fmla="*/ 1 w 63"/>
                    <a:gd name="T23" fmla="*/ 0 h 68"/>
                    <a:gd name="T24" fmla="*/ 1 w 63"/>
                    <a:gd name="T25" fmla="*/ 0 h 68"/>
                    <a:gd name="T26" fmla="*/ 1 w 63"/>
                    <a:gd name="T27" fmla="*/ 0 h 68"/>
                    <a:gd name="T28" fmla="*/ 1 w 63"/>
                    <a:gd name="T29" fmla="*/ 0 h 68"/>
                    <a:gd name="T30" fmla="*/ 1 w 63"/>
                    <a:gd name="T31" fmla="*/ 0 h 68"/>
                    <a:gd name="T32" fmla="*/ 1 w 63"/>
                    <a:gd name="T33" fmla="*/ 0 h 68"/>
                    <a:gd name="T34" fmla="*/ 1 w 63"/>
                    <a:gd name="T35" fmla="*/ 0 h 68"/>
                    <a:gd name="T36" fmla="*/ 1 w 63"/>
                    <a:gd name="T37" fmla="*/ 0 h 68"/>
                    <a:gd name="T38" fmla="*/ 1 w 63"/>
                    <a:gd name="T39" fmla="*/ 0 h 68"/>
                    <a:gd name="T40" fmla="*/ 1 w 63"/>
                    <a:gd name="T41" fmla="*/ 0 h 68"/>
                    <a:gd name="T42" fmla="*/ 1 w 63"/>
                    <a:gd name="T43" fmla="*/ 0 h 68"/>
                    <a:gd name="T44" fmla="*/ 1 w 63"/>
                    <a:gd name="T45" fmla="*/ 0 h 68"/>
                    <a:gd name="T46" fmla="*/ 1 w 63"/>
                    <a:gd name="T47" fmla="*/ 0 h 68"/>
                    <a:gd name="T48" fmla="*/ 1 w 63"/>
                    <a:gd name="T49" fmla="*/ 0 h 68"/>
                    <a:gd name="T50" fmla="*/ 1 w 63"/>
                    <a:gd name="T51" fmla="*/ 0 h 68"/>
                    <a:gd name="T52" fmla="*/ 0 w 63"/>
                    <a:gd name="T53" fmla="*/ 0 h 68"/>
                    <a:gd name="T54" fmla="*/ 0 w 63"/>
                    <a:gd name="T55" fmla="*/ 0 h 68"/>
                    <a:gd name="T56" fmla="*/ 1 w 63"/>
                    <a:gd name="T57" fmla="*/ 0 h 68"/>
                    <a:gd name="T58" fmla="*/ 1 w 63"/>
                    <a:gd name="T59" fmla="*/ 0 h 68"/>
                    <a:gd name="T60" fmla="*/ 1 w 63"/>
                    <a:gd name="T61" fmla="*/ 0 h 68"/>
                    <a:gd name="T62" fmla="*/ 1 w 63"/>
                    <a:gd name="T63" fmla="*/ 0 h 68"/>
                    <a:gd name="T64" fmla="*/ 1 w 63"/>
                    <a:gd name="T65" fmla="*/ 0 h 68"/>
                    <a:gd name="T66" fmla="*/ 1 w 63"/>
                    <a:gd name="T67" fmla="*/ 0 h 68"/>
                    <a:gd name="T68" fmla="*/ 1 w 63"/>
                    <a:gd name="T69" fmla="*/ 0 h 68"/>
                    <a:gd name="T70" fmla="*/ 1 w 63"/>
                    <a:gd name="T71" fmla="*/ 0 h 68"/>
                    <a:gd name="T72" fmla="*/ 1 w 63"/>
                    <a:gd name="T73" fmla="*/ 0 h 68"/>
                    <a:gd name="T74" fmla="*/ 1 w 63"/>
                    <a:gd name="T75" fmla="*/ 0 h 68"/>
                    <a:gd name="T76" fmla="*/ 1 w 63"/>
                    <a:gd name="T77" fmla="*/ 0 h 68"/>
                    <a:gd name="T78" fmla="*/ 1 w 63"/>
                    <a:gd name="T79" fmla="*/ 0 h 68"/>
                    <a:gd name="T80" fmla="*/ 1 w 63"/>
                    <a:gd name="T81" fmla="*/ 0 h 68"/>
                    <a:gd name="T82" fmla="*/ 1 w 63"/>
                    <a:gd name="T83" fmla="*/ 0 h 68"/>
                    <a:gd name="T84" fmla="*/ 1 w 63"/>
                    <a:gd name="T85" fmla="*/ 0 h 68"/>
                    <a:gd name="T86" fmla="*/ 1 w 63"/>
                    <a:gd name="T87" fmla="*/ 0 h 68"/>
                    <a:gd name="T88" fmla="*/ 1 w 63"/>
                    <a:gd name="T89" fmla="*/ 0 h 68"/>
                    <a:gd name="T90" fmla="*/ 1 w 63"/>
                    <a:gd name="T91" fmla="*/ 0 h 68"/>
                    <a:gd name="T92" fmla="*/ 1 w 63"/>
                    <a:gd name="T93" fmla="*/ 0 h 68"/>
                    <a:gd name="T94" fmla="*/ 1 w 63"/>
                    <a:gd name="T95" fmla="*/ 0 h 68"/>
                    <a:gd name="T96" fmla="*/ 1 w 63"/>
                    <a:gd name="T97" fmla="*/ 0 h 68"/>
                    <a:gd name="T98" fmla="*/ 1 w 63"/>
                    <a:gd name="T99" fmla="*/ 0 h 68"/>
                    <a:gd name="T100" fmla="*/ 1 w 63"/>
                    <a:gd name="T101" fmla="*/ 0 h 68"/>
                    <a:gd name="T102" fmla="*/ 1 w 63"/>
                    <a:gd name="T103" fmla="*/ 0 h 68"/>
                    <a:gd name="T104" fmla="*/ 1 w 63"/>
                    <a:gd name="T105" fmla="*/ 0 h 68"/>
                    <a:gd name="T106" fmla="*/ 1 w 63"/>
                    <a:gd name="T107" fmla="*/ 0 h 68"/>
                    <a:gd name="T108" fmla="*/ 1 w 63"/>
                    <a:gd name="T109" fmla="*/ 0 h 68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63"/>
                    <a:gd name="T166" fmla="*/ 0 h 68"/>
                    <a:gd name="T167" fmla="*/ 63 w 63"/>
                    <a:gd name="T168" fmla="*/ 68 h 68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63" h="68">
                      <a:moveTo>
                        <a:pt x="63" y="34"/>
                      </a:moveTo>
                      <a:lnTo>
                        <a:pt x="63" y="30"/>
                      </a:lnTo>
                      <a:lnTo>
                        <a:pt x="62" y="27"/>
                      </a:lnTo>
                      <a:lnTo>
                        <a:pt x="61" y="22"/>
                      </a:lnTo>
                      <a:lnTo>
                        <a:pt x="60" y="19"/>
                      </a:lnTo>
                      <a:lnTo>
                        <a:pt x="57" y="16"/>
                      </a:lnTo>
                      <a:lnTo>
                        <a:pt x="55" y="12"/>
                      </a:lnTo>
                      <a:lnTo>
                        <a:pt x="53" y="10"/>
                      </a:lnTo>
                      <a:lnTo>
                        <a:pt x="50" y="7"/>
                      </a:lnTo>
                      <a:lnTo>
                        <a:pt x="46" y="4"/>
                      </a:lnTo>
                      <a:lnTo>
                        <a:pt x="43" y="3"/>
                      </a:lnTo>
                      <a:lnTo>
                        <a:pt x="40" y="2"/>
                      </a:lnTo>
                      <a:lnTo>
                        <a:pt x="36" y="1"/>
                      </a:lnTo>
                      <a:lnTo>
                        <a:pt x="33" y="0"/>
                      </a:lnTo>
                      <a:lnTo>
                        <a:pt x="29" y="1"/>
                      </a:lnTo>
                      <a:lnTo>
                        <a:pt x="25" y="1"/>
                      </a:lnTo>
                      <a:lnTo>
                        <a:pt x="22" y="2"/>
                      </a:lnTo>
                      <a:lnTo>
                        <a:pt x="19" y="3"/>
                      </a:lnTo>
                      <a:lnTo>
                        <a:pt x="15" y="6"/>
                      </a:lnTo>
                      <a:lnTo>
                        <a:pt x="12" y="8"/>
                      </a:lnTo>
                      <a:lnTo>
                        <a:pt x="10" y="10"/>
                      </a:lnTo>
                      <a:lnTo>
                        <a:pt x="8" y="13"/>
                      </a:lnTo>
                      <a:lnTo>
                        <a:pt x="5" y="17"/>
                      </a:lnTo>
                      <a:lnTo>
                        <a:pt x="3" y="20"/>
                      </a:lnTo>
                      <a:lnTo>
                        <a:pt x="2" y="23"/>
                      </a:lnTo>
                      <a:lnTo>
                        <a:pt x="1" y="28"/>
                      </a:lnTo>
                      <a:lnTo>
                        <a:pt x="0" y="31"/>
                      </a:lnTo>
                      <a:lnTo>
                        <a:pt x="0" y="35"/>
                      </a:lnTo>
                      <a:lnTo>
                        <a:pt x="1" y="40"/>
                      </a:lnTo>
                      <a:lnTo>
                        <a:pt x="1" y="43"/>
                      </a:lnTo>
                      <a:lnTo>
                        <a:pt x="3" y="47"/>
                      </a:lnTo>
                      <a:lnTo>
                        <a:pt x="4" y="50"/>
                      </a:lnTo>
                      <a:lnTo>
                        <a:pt x="6" y="54"/>
                      </a:lnTo>
                      <a:lnTo>
                        <a:pt x="9" y="57"/>
                      </a:lnTo>
                      <a:lnTo>
                        <a:pt x="11" y="60"/>
                      </a:lnTo>
                      <a:lnTo>
                        <a:pt x="14" y="62"/>
                      </a:lnTo>
                      <a:lnTo>
                        <a:pt x="18" y="64"/>
                      </a:lnTo>
                      <a:lnTo>
                        <a:pt x="21" y="65"/>
                      </a:lnTo>
                      <a:lnTo>
                        <a:pt x="24" y="66"/>
                      </a:lnTo>
                      <a:lnTo>
                        <a:pt x="27" y="68"/>
                      </a:lnTo>
                      <a:lnTo>
                        <a:pt x="31" y="68"/>
                      </a:lnTo>
                      <a:lnTo>
                        <a:pt x="35" y="68"/>
                      </a:lnTo>
                      <a:lnTo>
                        <a:pt x="39" y="66"/>
                      </a:lnTo>
                      <a:lnTo>
                        <a:pt x="42" y="65"/>
                      </a:lnTo>
                      <a:lnTo>
                        <a:pt x="45" y="64"/>
                      </a:lnTo>
                      <a:lnTo>
                        <a:pt x="48" y="62"/>
                      </a:lnTo>
                      <a:lnTo>
                        <a:pt x="52" y="60"/>
                      </a:lnTo>
                      <a:lnTo>
                        <a:pt x="54" y="58"/>
                      </a:lnTo>
                      <a:lnTo>
                        <a:pt x="56" y="54"/>
                      </a:lnTo>
                      <a:lnTo>
                        <a:pt x="58" y="51"/>
                      </a:lnTo>
                      <a:lnTo>
                        <a:pt x="61" y="48"/>
                      </a:lnTo>
                      <a:lnTo>
                        <a:pt x="62" y="43"/>
                      </a:lnTo>
                      <a:lnTo>
                        <a:pt x="63" y="40"/>
                      </a:lnTo>
                      <a:lnTo>
                        <a:pt x="63" y="35"/>
                      </a:lnTo>
                      <a:lnTo>
                        <a:pt x="63" y="34"/>
                      </a:lnTo>
                      <a:close/>
                    </a:path>
                  </a:pathLst>
                </a:custGeom>
                <a:solidFill>
                  <a:srgbClr val="FFD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14" name="Freeform 632"/>
                <p:cNvSpPr>
                  <a:spLocks/>
                </p:cNvSpPr>
                <p:nvPr/>
              </p:nvSpPr>
              <p:spPr bwMode="auto">
                <a:xfrm>
                  <a:off x="1120" y="3185"/>
                  <a:ext cx="32" cy="33"/>
                </a:xfrm>
                <a:custGeom>
                  <a:avLst/>
                  <a:gdLst>
                    <a:gd name="T0" fmla="*/ 1 w 63"/>
                    <a:gd name="T1" fmla="*/ 0 h 68"/>
                    <a:gd name="T2" fmla="*/ 1 w 63"/>
                    <a:gd name="T3" fmla="*/ 0 h 68"/>
                    <a:gd name="T4" fmla="*/ 1 w 63"/>
                    <a:gd name="T5" fmla="*/ 0 h 68"/>
                    <a:gd name="T6" fmla="*/ 1 w 63"/>
                    <a:gd name="T7" fmla="*/ 0 h 68"/>
                    <a:gd name="T8" fmla="*/ 1 w 63"/>
                    <a:gd name="T9" fmla="*/ 0 h 68"/>
                    <a:gd name="T10" fmla="*/ 1 w 63"/>
                    <a:gd name="T11" fmla="*/ 0 h 68"/>
                    <a:gd name="T12" fmla="*/ 1 w 63"/>
                    <a:gd name="T13" fmla="*/ 0 h 68"/>
                    <a:gd name="T14" fmla="*/ 1 w 63"/>
                    <a:gd name="T15" fmla="*/ 0 h 68"/>
                    <a:gd name="T16" fmla="*/ 1 w 63"/>
                    <a:gd name="T17" fmla="*/ 0 h 68"/>
                    <a:gd name="T18" fmla="*/ 1 w 63"/>
                    <a:gd name="T19" fmla="*/ 0 h 68"/>
                    <a:gd name="T20" fmla="*/ 1 w 63"/>
                    <a:gd name="T21" fmla="*/ 0 h 68"/>
                    <a:gd name="T22" fmla="*/ 1 w 63"/>
                    <a:gd name="T23" fmla="*/ 0 h 68"/>
                    <a:gd name="T24" fmla="*/ 1 w 63"/>
                    <a:gd name="T25" fmla="*/ 0 h 68"/>
                    <a:gd name="T26" fmla="*/ 1 w 63"/>
                    <a:gd name="T27" fmla="*/ 0 h 68"/>
                    <a:gd name="T28" fmla="*/ 1 w 63"/>
                    <a:gd name="T29" fmla="*/ 0 h 68"/>
                    <a:gd name="T30" fmla="*/ 1 w 63"/>
                    <a:gd name="T31" fmla="*/ 0 h 68"/>
                    <a:gd name="T32" fmla="*/ 1 w 63"/>
                    <a:gd name="T33" fmla="*/ 0 h 68"/>
                    <a:gd name="T34" fmla="*/ 1 w 63"/>
                    <a:gd name="T35" fmla="*/ 0 h 68"/>
                    <a:gd name="T36" fmla="*/ 1 w 63"/>
                    <a:gd name="T37" fmla="*/ 0 h 68"/>
                    <a:gd name="T38" fmla="*/ 1 w 63"/>
                    <a:gd name="T39" fmla="*/ 0 h 68"/>
                    <a:gd name="T40" fmla="*/ 1 w 63"/>
                    <a:gd name="T41" fmla="*/ 0 h 68"/>
                    <a:gd name="T42" fmla="*/ 1 w 63"/>
                    <a:gd name="T43" fmla="*/ 0 h 68"/>
                    <a:gd name="T44" fmla="*/ 1 w 63"/>
                    <a:gd name="T45" fmla="*/ 0 h 68"/>
                    <a:gd name="T46" fmla="*/ 1 w 63"/>
                    <a:gd name="T47" fmla="*/ 0 h 68"/>
                    <a:gd name="T48" fmla="*/ 1 w 63"/>
                    <a:gd name="T49" fmla="*/ 0 h 68"/>
                    <a:gd name="T50" fmla="*/ 1 w 63"/>
                    <a:gd name="T51" fmla="*/ 0 h 68"/>
                    <a:gd name="T52" fmla="*/ 0 w 63"/>
                    <a:gd name="T53" fmla="*/ 0 h 68"/>
                    <a:gd name="T54" fmla="*/ 0 w 63"/>
                    <a:gd name="T55" fmla="*/ 0 h 68"/>
                    <a:gd name="T56" fmla="*/ 1 w 63"/>
                    <a:gd name="T57" fmla="*/ 0 h 68"/>
                    <a:gd name="T58" fmla="*/ 1 w 63"/>
                    <a:gd name="T59" fmla="*/ 0 h 68"/>
                    <a:gd name="T60" fmla="*/ 1 w 63"/>
                    <a:gd name="T61" fmla="*/ 0 h 68"/>
                    <a:gd name="T62" fmla="*/ 1 w 63"/>
                    <a:gd name="T63" fmla="*/ 0 h 68"/>
                    <a:gd name="T64" fmla="*/ 1 w 63"/>
                    <a:gd name="T65" fmla="*/ 0 h 68"/>
                    <a:gd name="T66" fmla="*/ 1 w 63"/>
                    <a:gd name="T67" fmla="*/ 0 h 68"/>
                    <a:gd name="T68" fmla="*/ 1 w 63"/>
                    <a:gd name="T69" fmla="*/ 0 h 68"/>
                    <a:gd name="T70" fmla="*/ 1 w 63"/>
                    <a:gd name="T71" fmla="*/ 0 h 68"/>
                    <a:gd name="T72" fmla="*/ 1 w 63"/>
                    <a:gd name="T73" fmla="*/ 0 h 68"/>
                    <a:gd name="T74" fmla="*/ 1 w 63"/>
                    <a:gd name="T75" fmla="*/ 0 h 68"/>
                    <a:gd name="T76" fmla="*/ 1 w 63"/>
                    <a:gd name="T77" fmla="*/ 0 h 68"/>
                    <a:gd name="T78" fmla="*/ 1 w 63"/>
                    <a:gd name="T79" fmla="*/ 0 h 68"/>
                    <a:gd name="T80" fmla="*/ 1 w 63"/>
                    <a:gd name="T81" fmla="*/ 0 h 68"/>
                    <a:gd name="T82" fmla="*/ 1 w 63"/>
                    <a:gd name="T83" fmla="*/ 0 h 68"/>
                    <a:gd name="T84" fmla="*/ 1 w 63"/>
                    <a:gd name="T85" fmla="*/ 0 h 68"/>
                    <a:gd name="T86" fmla="*/ 1 w 63"/>
                    <a:gd name="T87" fmla="*/ 0 h 68"/>
                    <a:gd name="T88" fmla="*/ 1 w 63"/>
                    <a:gd name="T89" fmla="*/ 0 h 68"/>
                    <a:gd name="T90" fmla="*/ 1 w 63"/>
                    <a:gd name="T91" fmla="*/ 0 h 68"/>
                    <a:gd name="T92" fmla="*/ 1 w 63"/>
                    <a:gd name="T93" fmla="*/ 0 h 68"/>
                    <a:gd name="T94" fmla="*/ 1 w 63"/>
                    <a:gd name="T95" fmla="*/ 0 h 68"/>
                    <a:gd name="T96" fmla="*/ 1 w 63"/>
                    <a:gd name="T97" fmla="*/ 0 h 68"/>
                    <a:gd name="T98" fmla="*/ 1 w 63"/>
                    <a:gd name="T99" fmla="*/ 0 h 68"/>
                    <a:gd name="T100" fmla="*/ 1 w 63"/>
                    <a:gd name="T101" fmla="*/ 0 h 68"/>
                    <a:gd name="T102" fmla="*/ 1 w 63"/>
                    <a:gd name="T103" fmla="*/ 0 h 68"/>
                    <a:gd name="T104" fmla="*/ 1 w 63"/>
                    <a:gd name="T105" fmla="*/ 0 h 68"/>
                    <a:gd name="T106" fmla="*/ 1 w 63"/>
                    <a:gd name="T107" fmla="*/ 0 h 68"/>
                    <a:gd name="T108" fmla="*/ 1 w 63"/>
                    <a:gd name="T109" fmla="*/ 0 h 68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63"/>
                    <a:gd name="T166" fmla="*/ 0 h 68"/>
                    <a:gd name="T167" fmla="*/ 63 w 63"/>
                    <a:gd name="T168" fmla="*/ 68 h 68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63" h="68">
                      <a:moveTo>
                        <a:pt x="63" y="34"/>
                      </a:moveTo>
                      <a:lnTo>
                        <a:pt x="63" y="30"/>
                      </a:lnTo>
                      <a:lnTo>
                        <a:pt x="62" y="27"/>
                      </a:lnTo>
                      <a:lnTo>
                        <a:pt x="61" y="22"/>
                      </a:lnTo>
                      <a:lnTo>
                        <a:pt x="60" y="19"/>
                      </a:lnTo>
                      <a:lnTo>
                        <a:pt x="57" y="16"/>
                      </a:lnTo>
                      <a:lnTo>
                        <a:pt x="55" y="12"/>
                      </a:lnTo>
                      <a:lnTo>
                        <a:pt x="53" y="10"/>
                      </a:lnTo>
                      <a:lnTo>
                        <a:pt x="50" y="7"/>
                      </a:lnTo>
                      <a:lnTo>
                        <a:pt x="46" y="4"/>
                      </a:lnTo>
                      <a:lnTo>
                        <a:pt x="43" y="3"/>
                      </a:lnTo>
                      <a:lnTo>
                        <a:pt x="40" y="2"/>
                      </a:lnTo>
                      <a:lnTo>
                        <a:pt x="36" y="1"/>
                      </a:lnTo>
                      <a:lnTo>
                        <a:pt x="33" y="0"/>
                      </a:lnTo>
                      <a:lnTo>
                        <a:pt x="29" y="1"/>
                      </a:lnTo>
                      <a:lnTo>
                        <a:pt x="25" y="1"/>
                      </a:lnTo>
                      <a:lnTo>
                        <a:pt x="22" y="2"/>
                      </a:lnTo>
                      <a:lnTo>
                        <a:pt x="19" y="3"/>
                      </a:lnTo>
                      <a:lnTo>
                        <a:pt x="15" y="6"/>
                      </a:lnTo>
                      <a:lnTo>
                        <a:pt x="12" y="8"/>
                      </a:lnTo>
                      <a:lnTo>
                        <a:pt x="10" y="10"/>
                      </a:lnTo>
                      <a:lnTo>
                        <a:pt x="8" y="13"/>
                      </a:lnTo>
                      <a:lnTo>
                        <a:pt x="5" y="17"/>
                      </a:lnTo>
                      <a:lnTo>
                        <a:pt x="3" y="20"/>
                      </a:lnTo>
                      <a:lnTo>
                        <a:pt x="2" y="23"/>
                      </a:lnTo>
                      <a:lnTo>
                        <a:pt x="1" y="28"/>
                      </a:lnTo>
                      <a:lnTo>
                        <a:pt x="0" y="31"/>
                      </a:lnTo>
                      <a:lnTo>
                        <a:pt x="0" y="35"/>
                      </a:lnTo>
                      <a:lnTo>
                        <a:pt x="1" y="40"/>
                      </a:lnTo>
                      <a:lnTo>
                        <a:pt x="1" y="43"/>
                      </a:lnTo>
                      <a:lnTo>
                        <a:pt x="3" y="47"/>
                      </a:lnTo>
                      <a:lnTo>
                        <a:pt x="4" y="50"/>
                      </a:lnTo>
                      <a:lnTo>
                        <a:pt x="6" y="54"/>
                      </a:lnTo>
                      <a:lnTo>
                        <a:pt x="9" y="57"/>
                      </a:lnTo>
                      <a:lnTo>
                        <a:pt x="11" y="60"/>
                      </a:lnTo>
                      <a:lnTo>
                        <a:pt x="14" y="62"/>
                      </a:lnTo>
                      <a:lnTo>
                        <a:pt x="18" y="64"/>
                      </a:lnTo>
                      <a:lnTo>
                        <a:pt x="21" y="65"/>
                      </a:lnTo>
                      <a:lnTo>
                        <a:pt x="24" y="66"/>
                      </a:lnTo>
                      <a:lnTo>
                        <a:pt x="27" y="68"/>
                      </a:lnTo>
                      <a:lnTo>
                        <a:pt x="31" y="68"/>
                      </a:lnTo>
                      <a:lnTo>
                        <a:pt x="35" y="68"/>
                      </a:lnTo>
                      <a:lnTo>
                        <a:pt x="39" y="66"/>
                      </a:lnTo>
                      <a:lnTo>
                        <a:pt x="42" y="65"/>
                      </a:lnTo>
                      <a:lnTo>
                        <a:pt x="45" y="64"/>
                      </a:lnTo>
                      <a:lnTo>
                        <a:pt x="48" y="62"/>
                      </a:lnTo>
                      <a:lnTo>
                        <a:pt x="52" y="60"/>
                      </a:lnTo>
                      <a:lnTo>
                        <a:pt x="54" y="58"/>
                      </a:lnTo>
                      <a:lnTo>
                        <a:pt x="56" y="54"/>
                      </a:lnTo>
                      <a:lnTo>
                        <a:pt x="58" y="51"/>
                      </a:lnTo>
                      <a:lnTo>
                        <a:pt x="61" y="48"/>
                      </a:lnTo>
                      <a:lnTo>
                        <a:pt x="62" y="43"/>
                      </a:lnTo>
                      <a:lnTo>
                        <a:pt x="63" y="40"/>
                      </a:lnTo>
                      <a:lnTo>
                        <a:pt x="63" y="35"/>
                      </a:lnTo>
                      <a:lnTo>
                        <a:pt x="63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15" name="Freeform 633"/>
                <p:cNvSpPr>
                  <a:spLocks/>
                </p:cNvSpPr>
                <p:nvPr/>
              </p:nvSpPr>
              <p:spPr bwMode="auto">
                <a:xfrm>
                  <a:off x="1123" y="3190"/>
                  <a:ext cx="24" cy="24"/>
                </a:xfrm>
                <a:custGeom>
                  <a:avLst/>
                  <a:gdLst>
                    <a:gd name="T0" fmla="*/ 0 w 50"/>
                    <a:gd name="T1" fmla="*/ 0 h 50"/>
                    <a:gd name="T2" fmla="*/ 0 w 50"/>
                    <a:gd name="T3" fmla="*/ 0 h 50"/>
                    <a:gd name="T4" fmla="*/ 0 w 50"/>
                    <a:gd name="T5" fmla="*/ 0 h 50"/>
                    <a:gd name="T6" fmla="*/ 0 w 50"/>
                    <a:gd name="T7" fmla="*/ 0 h 50"/>
                    <a:gd name="T8" fmla="*/ 0 w 50"/>
                    <a:gd name="T9" fmla="*/ 0 h 50"/>
                    <a:gd name="T10" fmla="*/ 0 w 50"/>
                    <a:gd name="T11" fmla="*/ 0 h 50"/>
                    <a:gd name="T12" fmla="*/ 0 w 50"/>
                    <a:gd name="T13" fmla="*/ 0 h 50"/>
                    <a:gd name="T14" fmla="*/ 0 w 50"/>
                    <a:gd name="T15" fmla="*/ 0 h 50"/>
                    <a:gd name="T16" fmla="*/ 0 w 50"/>
                    <a:gd name="T17" fmla="*/ 0 h 50"/>
                    <a:gd name="T18" fmla="*/ 0 w 50"/>
                    <a:gd name="T19" fmla="*/ 0 h 50"/>
                    <a:gd name="T20" fmla="*/ 0 w 50"/>
                    <a:gd name="T21" fmla="*/ 0 h 50"/>
                    <a:gd name="T22" fmla="*/ 0 w 50"/>
                    <a:gd name="T23" fmla="*/ 0 h 50"/>
                    <a:gd name="T24" fmla="*/ 0 w 50"/>
                    <a:gd name="T25" fmla="*/ 0 h 50"/>
                    <a:gd name="T26" fmla="*/ 0 w 50"/>
                    <a:gd name="T27" fmla="*/ 0 h 50"/>
                    <a:gd name="T28" fmla="*/ 0 w 50"/>
                    <a:gd name="T29" fmla="*/ 0 h 50"/>
                    <a:gd name="T30" fmla="*/ 0 w 50"/>
                    <a:gd name="T31" fmla="*/ 0 h 50"/>
                    <a:gd name="T32" fmla="*/ 0 w 50"/>
                    <a:gd name="T33" fmla="*/ 0 h 50"/>
                    <a:gd name="T34" fmla="*/ 0 w 50"/>
                    <a:gd name="T35" fmla="*/ 0 h 50"/>
                    <a:gd name="T36" fmla="*/ 0 w 50"/>
                    <a:gd name="T37" fmla="*/ 0 h 50"/>
                    <a:gd name="T38" fmla="*/ 0 w 50"/>
                    <a:gd name="T39" fmla="*/ 0 h 50"/>
                    <a:gd name="T40" fmla="*/ 0 w 50"/>
                    <a:gd name="T41" fmla="*/ 0 h 50"/>
                    <a:gd name="T42" fmla="*/ 0 w 50"/>
                    <a:gd name="T43" fmla="*/ 0 h 50"/>
                    <a:gd name="T44" fmla="*/ 0 w 50"/>
                    <a:gd name="T45" fmla="*/ 0 h 50"/>
                    <a:gd name="T46" fmla="*/ 0 w 50"/>
                    <a:gd name="T47" fmla="*/ 0 h 50"/>
                    <a:gd name="T48" fmla="*/ 0 w 50"/>
                    <a:gd name="T49" fmla="*/ 0 h 50"/>
                    <a:gd name="T50" fmla="*/ 0 w 50"/>
                    <a:gd name="T51" fmla="*/ 0 h 50"/>
                    <a:gd name="T52" fmla="*/ 0 w 50"/>
                    <a:gd name="T53" fmla="*/ 0 h 50"/>
                    <a:gd name="T54" fmla="*/ 0 w 50"/>
                    <a:gd name="T55" fmla="*/ 0 h 50"/>
                    <a:gd name="T56" fmla="*/ 0 w 50"/>
                    <a:gd name="T57" fmla="*/ 0 h 50"/>
                    <a:gd name="T58" fmla="*/ 0 w 50"/>
                    <a:gd name="T59" fmla="*/ 0 h 50"/>
                    <a:gd name="T60" fmla="*/ 0 w 50"/>
                    <a:gd name="T61" fmla="*/ 0 h 50"/>
                    <a:gd name="T62" fmla="*/ 0 w 50"/>
                    <a:gd name="T63" fmla="*/ 0 h 50"/>
                    <a:gd name="T64" fmla="*/ 0 w 50"/>
                    <a:gd name="T65" fmla="*/ 0 h 50"/>
                    <a:gd name="T66" fmla="*/ 0 w 50"/>
                    <a:gd name="T67" fmla="*/ 0 h 50"/>
                    <a:gd name="T68" fmla="*/ 0 w 50"/>
                    <a:gd name="T69" fmla="*/ 0 h 50"/>
                    <a:gd name="T70" fmla="*/ 0 w 50"/>
                    <a:gd name="T71" fmla="*/ 0 h 50"/>
                    <a:gd name="T72" fmla="*/ 0 w 50"/>
                    <a:gd name="T73" fmla="*/ 0 h 50"/>
                    <a:gd name="T74" fmla="*/ 0 w 50"/>
                    <a:gd name="T75" fmla="*/ 0 h 50"/>
                    <a:gd name="T76" fmla="*/ 0 w 50"/>
                    <a:gd name="T77" fmla="*/ 0 h 50"/>
                    <a:gd name="T78" fmla="*/ 0 w 50"/>
                    <a:gd name="T79" fmla="*/ 0 h 50"/>
                    <a:gd name="T80" fmla="*/ 0 w 50"/>
                    <a:gd name="T81" fmla="*/ 0 h 50"/>
                    <a:gd name="T82" fmla="*/ 0 w 50"/>
                    <a:gd name="T83" fmla="*/ 0 h 50"/>
                    <a:gd name="T84" fmla="*/ 0 w 50"/>
                    <a:gd name="T85" fmla="*/ 0 h 50"/>
                    <a:gd name="T86" fmla="*/ 0 w 50"/>
                    <a:gd name="T87" fmla="*/ 0 h 50"/>
                    <a:gd name="T88" fmla="*/ 0 w 50"/>
                    <a:gd name="T89" fmla="*/ 0 h 50"/>
                    <a:gd name="T90" fmla="*/ 0 w 50"/>
                    <a:gd name="T91" fmla="*/ 0 h 50"/>
                    <a:gd name="T92" fmla="*/ 0 w 50"/>
                    <a:gd name="T93" fmla="*/ 0 h 50"/>
                    <a:gd name="T94" fmla="*/ 0 w 50"/>
                    <a:gd name="T95" fmla="*/ 0 h 50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50"/>
                    <a:gd name="T145" fmla="*/ 0 h 50"/>
                    <a:gd name="T146" fmla="*/ 50 w 50"/>
                    <a:gd name="T147" fmla="*/ 50 h 50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50" h="50">
                      <a:moveTo>
                        <a:pt x="50" y="24"/>
                      </a:moveTo>
                      <a:lnTo>
                        <a:pt x="50" y="21"/>
                      </a:lnTo>
                      <a:lnTo>
                        <a:pt x="49" y="18"/>
                      </a:lnTo>
                      <a:lnTo>
                        <a:pt x="48" y="14"/>
                      </a:lnTo>
                      <a:lnTo>
                        <a:pt x="47" y="11"/>
                      </a:lnTo>
                      <a:lnTo>
                        <a:pt x="45" y="9"/>
                      </a:lnTo>
                      <a:lnTo>
                        <a:pt x="42" y="7"/>
                      </a:lnTo>
                      <a:lnTo>
                        <a:pt x="40" y="4"/>
                      </a:lnTo>
                      <a:lnTo>
                        <a:pt x="37" y="2"/>
                      </a:lnTo>
                      <a:lnTo>
                        <a:pt x="34" y="1"/>
                      </a:lnTo>
                      <a:lnTo>
                        <a:pt x="30" y="0"/>
                      </a:lnTo>
                      <a:lnTo>
                        <a:pt x="27" y="0"/>
                      </a:lnTo>
                      <a:lnTo>
                        <a:pt x="24" y="0"/>
                      </a:lnTo>
                      <a:lnTo>
                        <a:pt x="20" y="0"/>
                      </a:lnTo>
                      <a:lnTo>
                        <a:pt x="17" y="1"/>
                      </a:lnTo>
                      <a:lnTo>
                        <a:pt x="14" y="2"/>
                      </a:lnTo>
                      <a:lnTo>
                        <a:pt x="12" y="4"/>
                      </a:lnTo>
                      <a:lnTo>
                        <a:pt x="8" y="7"/>
                      </a:lnTo>
                      <a:lnTo>
                        <a:pt x="6" y="9"/>
                      </a:lnTo>
                      <a:lnTo>
                        <a:pt x="4" y="11"/>
                      </a:lnTo>
                      <a:lnTo>
                        <a:pt x="3" y="14"/>
                      </a:lnTo>
                      <a:lnTo>
                        <a:pt x="2" y="18"/>
                      </a:lnTo>
                      <a:lnTo>
                        <a:pt x="0" y="21"/>
                      </a:lnTo>
                      <a:lnTo>
                        <a:pt x="0" y="24"/>
                      </a:lnTo>
                      <a:lnTo>
                        <a:pt x="0" y="28"/>
                      </a:lnTo>
                      <a:lnTo>
                        <a:pt x="2" y="31"/>
                      </a:lnTo>
                      <a:lnTo>
                        <a:pt x="3" y="34"/>
                      </a:lnTo>
                      <a:lnTo>
                        <a:pt x="4" y="38"/>
                      </a:lnTo>
                      <a:lnTo>
                        <a:pt x="6" y="40"/>
                      </a:lnTo>
                      <a:lnTo>
                        <a:pt x="8" y="43"/>
                      </a:lnTo>
                      <a:lnTo>
                        <a:pt x="10" y="45"/>
                      </a:lnTo>
                      <a:lnTo>
                        <a:pt x="14" y="47"/>
                      </a:lnTo>
                      <a:lnTo>
                        <a:pt x="17" y="48"/>
                      </a:lnTo>
                      <a:lnTo>
                        <a:pt x="20" y="49"/>
                      </a:lnTo>
                      <a:lnTo>
                        <a:pt x="24" y="50"/>
                      </a:lnTo>
                      <a:lnTo>
                        <a:pt x="27" y="50"/>
                      </a:lnTo>
                      <a:lnTo>
                        <a:pt x="30" y="49"/>
                      </a:lnTo>
                      <a:lnTo>
                        <a:pt x="34" y="49"/>
                      </a:lnTo>
                      <a:lnTo>
                        <a:pt x="37" y="48"/>
                      </a:lnTo>
                      <a:lnTo>
                        <a:pt x="39" y="45"/>
                      </a:lnTo>
                      <a:lnTo>
                        <a:pt x="42" y="43"/>
                      </a:lnTo>
                      <a:lnTo>
                        <a:pt x="45" y="41"/>
                      </a:lnTo>
                      <a:lnTo>
                        <a:pt x="47" y="38"/>
                      </a:lnTo>
                      <a:lnTo>
                        <a:pt x="48" y="35"/>
                      </a:lnTo>
                      <a:lnTo>
                        <a:pt x="49" y="32"/>
                      </a:lnTo>
                      <a:lnTo>
                        <a:pt x="50" y="29"/>
                      </a:lnTo>
                      <a:lnTo>
                        <a:pt x="50" y="25"/>
                      </a:lnTo>
                      <a:lnTo>
                        <a:pt x="50" y="24"/>
                      </a:lnTo>
                      <a:close/>
                    </a:path>
                  </a:pathLst>
                </a:custGeom>
                <a:solidFill>
                  <a:srgbClr val="FFD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16" name="Freeform 634"/>
                <p:cNvSpPr>
                  <a:spLocks/>
                </p:cNvSpPr>
                <p:nvPr/>
              </p:nvSpPr>
              <p:spPr bwMode="auto">
                <a:xfrm>
                  <a:off x="1123" y="3190"/>
                  <a:ext cx="24" cy="24"/>
                </a:xfrm>
                <a:custGeom>
                  <a:avLst/>
                  <a:gdLst>
                    <a:gd name="T0" fmla="*/ 0 w 50"/>
                    <a:gd name="T1" fmla="*/ 0 h 50"/>
                    <a:gd name="T2" fmla="*/ 0 w 50"/>
                    <a:gd name="T3" fmla="*/ 0 h 50"/>
                    <a:gd name="T4" fmla="*/ 0 w 50"/>
                    <a:gd name="T5" fmla="*/ 0 h 50"/>
                    <a:gd name="T6" fmla="*/ 0 w 50"/>
                    <a:gd name="T7" fmla="*/ 0 h 50"/>
                    <a:gd name="T8" fmla="*/ 0 w 50"/>
                    <a:gd name="T9" fmla="*/ 0 h 50"/>
                    <a:gd name="T10" fmla="*/ 0 w 50"/>
                    <a:gd name="T11" fmla="*/ 0 h 50"/>
                    <a:gd name="T12" fmla="*/ 0 w 50"/>
                    <a:gd name="T13" fmla="*/ 0 h 50"/>
                    <a:gd name="T14" fmla="*/ 0 w 50"/>
                    <a:gd name="T15" fmla="*/ 0 h 50"/>
                    <a:gd name="T16" fmla="*/ 0 w 50"/>
                    <a:gd name="T17" fmla="*/ 0 h 50"/>
                    <a:gd name="T18" fmla="*/ 0 w 50"/>
                    <a:gd name="T19" fmla="*/ 0 h 50"/>
                    <a:gd name="T20" fmla="*/ 0 w 50"/>
                    <a:gd name="T21" fmla="*/ 0 h 50"/>
                    <a:gd name="T22" fmla="*/ 0 w 50"/>
                    <a:gd name="T23" fmla="*/ 0 h 50"/>
                    <a:gd name="T24" fmla="*/ 0 w 50"/>
                    <a:gd name="T25" fmla="*/ 0 h 50"/>
                    <a:gd name="T26" fmla="*/ 0 w 50"/>
                    <a:gd name="T27" fmla="*/ 0 h 50"/>
                    <a:gd name="T28" fmla="*/ 0 w 50"/>
                    <a:gd name="T29" fmla="*/ 0 h 50"/>
                    <a:gd name="T30" fmla="*/ 0 w 50"/>
                    <a:gd name="T31" fmla="*/ 0 h 50"/>
                    <a:gd name="T32" fmla="*/ 0 w 50"/>
                    <a:gd name="T33" fmla="*/ 0 h 50"/>
                    <a:gd name="T34" fmla="*/ 0 w 50"/>
                    <a:gd name="T35" fmla="*/ 0 h 50"/>
                    <a:gd name="T36" fmla="*/ 0 w 50"/>
                    <a:gd name="T37" fmla="*/ 0 h 50"/>
                    <a:gd name="T38" fmla="*/ 0 w 50"/>
                    <a:gd name="T39" fmla="*/ 0 h 50"/>
                    <a:gd name="T40" fmla="*/ 0 w 50"/>
                    <a:gd name="T41" fmla="*/ 0 h 50"/>
                    <a:gd name="T42" fmla="*/ 0 w 50"/>
                    <a:gd name="T43" fmla="*/ 0 h 50"/>
                    <a:gd name="T44" fmla="*/ 0 w 50"/>
                    <a:gd name="T45" fmla="*/ 0 h 50"/>
                    <a:gd name="T46" fmla="*/ 0 w 50"/>
                    <a:gd name="T47" fmla="*/ 0 h 50"/>
                    <a:gd name="T48" fmla="*/ 0 w 50"/>
                    <a:gd name="T49" fmla="*/ 0 h 50"/>
                    <a:gd name="T50" fmla="*/ 0 w 50"/>
                    <a:gd name="T51" fmla="*/ 0 h 50"/>
                    <a:gd name="T52" fmla="*/ 0 w 50"/>
                    <a:gd name="T53" fmla="*/ 0 h 50"/>
                    <a:gd name="T54" fmla="*/ 0 w 50"/>
                    <a:gd name="T55" fmla="*/ 0 h 50"/>
                    <a:gd name="T56" fmla="*/ 0 w 50"/>
                    <a:gd name="T57" fmla="*/ 0 h 50"/>
                    <a:gd name="T58" fmla="*/ 0 w 50"/>
                    <a:gd name="T59" fmla="*/ 0 h 50"/>
                    <a:gd name="T60" fmla="*/ 0 w 50"/>
                    <a:gd name="T61" fmla="*/ 0 h 50"/>
                    <a:gd name="T62" fmla="*/ 0 w 50"/>
                    <a:gd name="T63" fmla="*/ 0 h 50"/>
                    <a:gd name="T64" fmla="*/ 0 w 50"/>
                    <a:gd name="T65" fmla="*/ 0 h 50"/>
                    <a:gd name="T66" fmla="*/ 0 w 50"/>
                    <a:gd name="T67" fmla="*/ 0 h 50"/>
                    <a:gd name="T68" fmla="*/ 0 w 50"/>
                    <a:gd name="T69" fmla="*/ 0 h 50"/>
                    <a:gd name="T70" fmla="*/ 0 w 50"/>
                    <a:gd name="T71" fmla="*/ 0 h 50"/>
                    <a:gd name="T72" fmla="*/ 0 w 50"/>
                    <a:gd name="T73" fmla="*/ 0 h 50"/>
                    <a:gd name="T74" fmla="*/ 0 w 50"/>
                    <a:gd name="T75" fmla="*/ 0 h 50"/>
                    <a:gd name="T76" fmla="*/ 0 w 50"/>
                    <a:gd name="T77" fmla="*/ 0 h 50"/>
                    <a:gd name="T78" fmla="*/ 0 w 50"/>
                    <a:gd name="T79" fmla="*/ 0 h 50"/>
                    <a:gd name="T80" fmla="*/ 0 w 50"/>
                    <a:gd name="T81" fmla="*/ 0 h 50"/>
                    <a:gd name="T82" fmla="*/ 0 w 50"/>
                    <a:gd name="T83" fmla="*/ 0 h 50"/>
                    <a:gd name="T84" fmla="*/ 0 w 50"/>
                    <a:gd name="T85" fmla="*/ 0 h 50"/>
                    <a:gd name="T86" fmla="*/ 0 w 50"/>
                    <a:gd name="T87" fmla="*/ 0 h 50"/>
                    <a:gd name="T88" fmla="*/ 0 w 50"/>
                    <a:gd name="T89" fmla="*/ 0 h 50"/>
                    <a:gd name="T90" fmla="*/ 0 w 50"/>
                    <a:gd name="T91" fmla="*/ 0 h 50"/>
                    <a:gd name="T92" fmla="*/ 0 w 50"/>
                    <a:gd name="T93" fmla="*/ 0 h 50"/>
                    <a:gd name="T94" fmla="*/ 0 w 50"/>
                    <a:gd name="T95" fmla="*/ 0 h 50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50"/>
                    <a:gd name="T145" fmla="*/ 0 h 50"/>
                    <a:gd name="T146" fmla="*/ 50 w 50"/>
                    <a:gd name="T147" fmla="*/ 50 h 50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50" h="50">
                      <a:moveTo>
                        <a:pt x="50" y="24"/>
                      </a:moveTo>
                      <a:lnTo>
                        <a:pt x="50" y="21"/>
                      </a:lnTo>
                      <a:lnTo>
                        <a:pt x="49" y="18"/>
                      </a:lnTo>
                      <a:lnTo>
                        <a:pt x="48" y="14"/>
                      </a:lnTo>
                      <a:lnTo>
                        <a:pt x="47" y="11"/>
                      </a:lnTo>
                      <a:lnTo>
                        <a:pt x="45" y="9"/>
                      </a:lnTo>
                      <a:lnTo>
                        <a:pt x="42" y="7"/>
                      </a:lnTo>
                      <a:lnTo>
                        <a:pt x="40" y="4"/>
                      </a:lnTo>
                      <a:lnTo>
                        <a:pt x="37" y="2"/>
                      </a:lnTo>
                      <a:lnTo>
                        <a:pt x="34" y="1"/>
                      </a:lnTo>
                      <a:lnTo>
                        <a:pt x="30" y="0"/>
                      </a:lnTo>
                      <a:lnTo>
                        <a:pt x="27" y="0"/>
                      </a:lnTo>
                      <a:lnTo>
                        <a:pt x="24" y="0"/>
                      </a:lnTo>
                      <a:lnTo>
                        <a:pt x="20" y="0"/>
                      </a:lnTo>
                      <a:lnTo>
                        <a:pt x="17" y="1"/>
                      </a:lnTo>
                      <a:lnTo>
                        <a:pt x="14" y="2"/>
                      </a:lnTo>
                      <a:lnTo>
                        <a:pt x="12" y="4"/>
                      </a:lnTo>
                      <a:lnTo>
                        <a:pt x="8" y="7"/>
                      </a:lnTo>
                      <a:lnTo>
                        <a:pt x="6" y="9"/>
                      </a:lnTo>
                      <a:lnTo>
                        <a:pt x="4" y="11"/>
                      </a:lnTo>
                      <a:lnTo>
                        <a:pt x="3" y="14"/>
                      </a:lnTo>
                      <a:lnTo>
                        <a:pt x="2" y="18"/>
                      </a:lnTo>
                      <a:lnTo>
                        <a:pt x="0" y="21"/>
                      </a:lnTo>
                      <a:lnTo>
                        <a:pt x="0" y="24"/>
                      </a:lnTo>
                      <a:lnTo>
                        <a:pt x="0" y="28"/>
                      </a:lnTo>
                      <a:lnTo>
                        <a:pt x="2" y="31"/>
                      </a:lnTo>
                      <a:lnTo>
                        <a:pt x="3" y="34"/>
                      </a:lnTo>
                      <a:lnTo>
                        <a:pt x="4" y="38"/>
                      </a:lnTo>
                      <a:lnTo>
                        <a:pt x="6" y="40"/>
                      </a:lnTo>
                      <a:lnTo>
                        <a:pt x="8" y="43"/>
                      </a:lnTo>
                      <a:lnTo>
                        <a:pt x="10" y="45"/>
                      </a:lnTo>
                      <a:lnTo>
                        <a:pt x="14" y="47"/>
                      </a:lnTo>
                      <a:lnTo>
                        <a:pt x="17" y="48"/>
                      </a:lnTo>
                      <a:lnTo>
                        <a:pt x="20" y="49"/>
                      </a:lnTo>
                      <a:lnTo>
                        <a:pt x="24" y="50"/>
                      </a:lnTo>
                      <a:lnTo>
                        <a:pt x="27" y="50"/>
                      </a:lnTo>
                      <a:lnTo>
                        <a:pt x="30" y="49"/>
                      </a:lnTo>
                      <a:lnTo>
                        <a:pt x="34" y="49"/>
                      </a:lnTo>
                      <a:lnTo>
                        <a:pt x="37" y="48"/>
                      </a:lnTo>
                      <a:lnTo>
                        <a:pt x="39" y="45"/>
                      </a:lnTo>
                      <a:lnTo>
                        <a:pt x="42" y="43"/>
                      </a:lnTo>
                      <a:lnTo>
                        <a:pt x="45" y="41"/>
                      </a:lnTo>
                      <a:lnTo>
                        <a:pt x="47" y="38"/>
                      </a:lnTo>
                      <a:lnTo>
                        <a:pt x="48" y="35"/>
                      </a:lnTo>
                      <a:lnTo>
                        <a:pt x="49" y="32"/>
                      </a:lnTo>
                      <a:lnTo>
                        <a:pt x="50" y="29"/>
                      </a:lnTo>
                      <a:lnTo>
                        <a:pt x="50" y="25"/>
                      </a:lnTo>
                      <a:lnTo>
                        <a:pt x="5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17" name="Freeform 635"/>
                <p:cNvSpPr>
                  <a:spLocks/>
                </p:cNvSpPr>
                <p:nvPr/>
              </p:nvSpPr>
              <p:spPr bwMode="auto">
                <a:xfrm>
                  <a:off x="1260" y="3190"/>
                  <a:ext cx="26" cy="24"/>
                </a:xfrm>
                <a:custGeom>
                  <a:avLst/>
                  <a:gdLst>
                    <a:gd name="T0" fmla="*/ 1 w 50"/>
                    <a:gd name="T1" fmla="*/ 0 h 50"/>
                    <a:gd name="T2" fmla="*/ 1 w 50"/>
                    <a:gd name="T3" fmla="*/ 0 h 50"/>
                    <a:gd name="T4" fmla="*/ 1 w 50"/>
                    <a:gd name="T5" fmla="*/ 0 h 50"/>
                    <a:gd name="T6" fmla="*/ 1 w 50"/>
                    <a:gd name="T7" fmla="*/ 0 h 50"/>
                    <a:gd name="T8" fmla="*/ 1 w 50"/>
                    <a:gd name="T9" fmla="*/ 0 h 50"/>
                    <a:gd name="T10" fmla="*/ 1 w 50"/>
                    <a:gd name="T11" fmla="*/ 0 h 50"/>
                    <a:gd name="T12" fmla="*/ 1 w 50"/>
                    <a:gd name="T13" fmla="*/ 0 h 50"/>
                    <a:gd name="T14" fmla="*/ 1 w 50"/>
                    <a:gd name="T15" fmla="*/ 0 h 50"/>
                    <a:gd name="T16" fmla="*/ 1 w 50"/>
                    <a:gd name="T17" fmla="*/ 0 h 50"/>
                    <a:gd name="T18" fmla="*/ 1 w 50"/>
                    <a:gd name="T19" fmla="*/ 0 h 50"/>
                    <a:gd name="T20" fmla="*/ 1 w 50"/>
                    <a:gd name="T21" fmla="*/ 0 h 50"/>
                    <a:gd name="T22" fmla="*/ 1 w 50"/>
                    <a:gd name="T23" fmla="*/ 0 h 50"/>
                    <a:gd name="T24" fmla="*/ 1 w 50"/>
                    <a:gd name="T25" fmla="*/ 0 h 50"/>
                    <a:gd name="T26" fmla="*/ 1 w 50"/>
                    <a:gd name="T27" fmla="*/ 0 h 50"/>
                    <a:gd name="T28" fmla="*/ 1 w 50"/>
                    <a:gd name="T29" fmla="*/ 0 h 50"/>
                    <a:gd name="T30" fmla="*/ 1 w 50"/>
                    <a:gd name="T31" fmla="*/ 0 h 50"/>
                    <a:gd name="T32" fmla="*/ 1 w 50"/>
                    <a:gd name="T33" fmla="*/ 0 h 50"/>
                    <a:gd name="T34" fmla="*/ 1 w 50"/>
                    <a:gd name="T35" fmla="*/ 0 h 50"/>
                    <a:gd name="T36" fmla="*/ 1 w 50"/>
                    <a:gd name="T37" fmla="*/ 0 h 50"/>
                    <a:gd name="T38" fmla="*/ 1 w 50"/>
                    <a:gd name="T39" fmla="*/ 0 h 50"/>
                    <a:gd name="T40" fmla="*/ 1 w 50"/>
                    <a:gd name="T41" fmla="*/ 0 h 50"/>
                    <a:gd name="T42" fmla="*/ 1 w 50"/>
                    <a:gd name="T43" fmla="*/ 0 h 50"/>
                    <a:gd name="T44" fmla="*/ 0 w 50"/>
                    <a:gd name="T45" fmla="*/ 0 h 50"/>
                    <a:gd name="T46" fmla="*/ 0 w 50"/>
                    <a:gd name="T47" fmla="*/ 0 h 50"/>
                    <a:gd name="T48" fmla="*/ 0 w 50"/>
                    <a:gd name="T49" fmla="*/ 0 h 50"/>
                    <a:gd name="T50" fmla="*/ 1 w 50"/>
                    <a:gd name="T51" fmla="*/ 0 h 50"/>
                    <a:gd name="T52" fmla="*/ 1 w 50"/>
                    <a:gd name="T53" fmla="*/ 0 h 50"/>
                    <a:gd name="T54" fmla="*/ 1 w 50"/>
                    <a:gd name="T55" fmla="*/ 0 h 50"/>
                    <a:gd name="T56" fmla="*/ 1 w 50"/>
                    <a:gd name="T57" fmla="*/ 0 h 50"/>
                    <a:gd name="T58" fmla="*/ 1 w 50"/>
                    <a:gd name="T59" fmla="*/ 0 h 50"/>
                    <a:gd name="T60" fmla="*/ 1 w 50"/>
                    <a:gd name="T61" fmla="*/ 0 h 50"/>
                    <a:gd name="T62" fmla="*/ 1 w 50"/>
                    <a:gd name="T63" fmla="*/ 0 h 50"/>
                    <a:gd name="T64" fmla="*/ 1 w 50"/>
                    <a:gd name="T65" fmla="*/ 0 h 50"/>
                    <a:gd name="T66" fmla="*/ 1 w 50"/>
                    <a:gd name="T67" fmla="*/ 0 h 50"/>
                    <a:gd name="T68" fmla="*/ 1 w 50"/>
                    <a:gd name="T69" fmla="*/ 0 h 50"/>
                    <a:gd name="T70" fmla="*/ 1 w 50"/>
                    <a:gd name="T71" fmla="*/ 0 h 50"/>
                    <a:gd name="T72" fmla="*/ 1 w 50"/>
                    <a:gd name="T73" fmla="*/ 0 h 50"/>
                    <a:gd name="T74" fmla="*/ 1 w 50"/>
                    <a:gd name="T75" fmla="*/ 0 h 50"/>
                    <a:gd name="T76" fmla="*/ 1 w 50"/>
                    <a:gd name="T77" fmla="*/ 0 h 50"/>
                    <a:gd name="T78" fmla="*/ 1 w 50"/>
                    <a:gd name="T79" fmla="*/ 0 h 50"/>
                    <a:gd name="T80" fmla="*/ 1 w 50"/>
                    <a:gd name="T81" fmla="*/ 0 h 50"/>
                    <a:gd name="T82" fmla="*/ 1 w 50"/>
                    <a:gd name="T83" fmla="*/ 0 h 50"/>
                    <a:gd name="T84" fmla="*/ 1 w 50"/>
                    <a:gd name="T85" fmla="*/ 0 h 50"/>
                    <a:gd name="T86" fmla="*/ 1 w 50"/>
                    <a:gd name="T87" fmla="*/ 0 h 50"/>
                    <a:gd name="T88" fmla="*/ 1 w 50"/>
                    <a:gd name="T89" fmla="*/ 0 h 50"/>
                    <a:gd name="T90" fmla="*/ 1 w 50"/>
                    <a:gd name="T91" fmla="*/ 0 h 50"/>
                    <a:gd name="T92" fmla="*/ 1 w 50"/>
                    <a:gd name="T93" fmla="*/ 0 h 50"/>
                    <a:gd name="T94" fmla="*/ 1 w 50"/>
                    <a:gd name="T95" fmla="*/ 0 h 50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50"/>
                    <a:gd name="T145" fmla="*/ 0 h 50"/>
                    <a:gd name="T146" fmla="*/ 50 w 50"/>
                    <a:gd name="T147" fmla="*/ 50 h 50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50" h="50">
                      <a:moveTo>
                        <a:pt x="50" y="24"/>
                      </a:moveTo>
                      <a:lnTo>
                        <a:pt x="50" y="21"/>
                      </a:lnTo>
                      <a:lnTo>
                        <a:pt x="49" y="18"/>
                      </a:lnTo>
                      <a:lnTo>
                        <a:pt x="48" y="14"/>
                      </a:lnTo>
                      <a:lnTo>
                        <a:pt x="47" y="11"/>
                      </a:lnTo>
                      <a:lnTo>
                        <a:pt x="45" y="9"/>
                      </a:lnTo>
                      <a:lnTo>
                        <a:pt x="42" y="7"/>
                      </a:lnTo>
                      <a:lnTo>
                        <a:pt x="40" y="4"/>
                      </a:lnTo>
                      <a:lnTo>
                        <a:pt x="37" y="2"/>
                      </a:lnTo>
                      <a:lnTo>
                        <a:pt x="34" y="1"/>
                      </a:lnTo>
                      <a:lnTo>
                        <a:pt x="30" y="0"/>
                      </a:lnTo>
                      <a:lnTo>
                        <a:pt x="27" y="0"/>
                      </a:lnTo>
                      <a:lnTo>
                        <a:pt x="24" y="0"/>
                      </a:lnTo>
                      <a:lnTo>
                        <a:pt x="20" y="0"/>
                      </a:lnTo>
                      <a:lnTo>
                        <a:pt x="17" y="1"/>
                      </a:lnTo>
                      <a:lnTo>
                        <a:pt x="14" y="2"/>
                      </a:lnTo>
                      <a:lnTo>
                        <a:pt x="11" y="4"/>
                      </a:lnTo>
                      <a:lnTo>
                        <a:pt x="8" y="7"/>
                      </a:lnTo>
                      <a:lnTo>
                        <a:pt x="6" y="9"/>
                      </a:lnTo>
                      <a:lnTo>
                        <a:pt x="4" y="11"/>
                      </a:lnTo>
                      <a:lnTo>
                        <a:pt x="3" y="14"/>
                      </a:lnTo>
                      <a:lnTo>
                        <a:pt x="1" y="18"/>
                      </a:lnTo>
                      <a:lnTo>
                        <a:pt x="0" y="21"/>
                      </a:lnTo>
                      <a:lnTo>
                        <a:pt x="0" y="24"/>
                      </a:lnTo>
                      <a:lnTo>
                        <a:pt x="0" y="28"/>
                      </a:lnTo>
                      <a:lnTo>
                        <a:pt x="1" y="31"/>
                      </a:lnTo>
                      <a:lnTo>
                        <a:pt x="3" y="34"/>
                      </a:lnTo>
                      <a:lnTo>
                        <a:pt x="4" y="38"/>
                      </a:lnTo>
                      <a:lnTo>
                        <a:pt x="6" y="40"/>
                      </a:lnTo>
                      <a:lnTo>
                        <a:pt x="8" y="43"/>
                      </a:lnTo>
                      <a:lnTo>
                        <a:pt x="10" y="45"/>
                      </a:lnTo>
                      <a:lnTo>
                        <a:pt x="14" y="47"/>
                      </a:lnTo>
                      <a:lnTo>
                        <a:pt x="17" y="48"/>
                      </a:lnTo>
                      <a:lnTo>
                        <a:pt x="20" y="49"/>
                      </a:lnTo>
                      <a:lnTo>
                        <a:pt x="24" y="50"/>
                      </a:lnTo>
                      <a:lnTo>
                        <a:pt x="27" y="50"/>
                      </a:lnTo>
                      <a:lnTo>
                        <a:pt x="30" y="49"/>
                      </a:lnTo>
                      <a:lnTo>
                        <a:pt x="34" y="49"/>
                      </a:lnTo>
                      <a:lnTo>
                        <a:pt x="37" y="48"/>
                      </a:lnTo>
                      <a:lnTo>
                        <a:pt x="39" y="45"/>
                      </a:lnTo>
                      <a:lnTo>
                        <a:pt x="42" y="43"/>
                      </a:lnTo>
                      <a:lnTo>
                        <a:pt x="45" y="41"/>
                      </a:lnTo>
                      <a:lnTo>
                        <a:pt x="47" y="38"/>
                      </a:lnTo>
                      <a:lnTo>
                        <a:pt x="48" y="35"/>
                      </a:lnTo>
                      <a:lnTo>
                        <a:pt x="49" y="32"/>
                      </a:lnTo>
                      <a:lnTo>
                        <a:pt x="50" y="29"/>
                      </a:lnTo>
                      <a:lnTo>
                        <a:pt x="50" y="25"/>
                      </a:lnTo>
                      <a:lnTo>
                        <a:pt x="50" y="24"/>
                      </a:lnTo>
                      <a:close/>
                    </a:path>
                  </a:pathLst>
                </a:custGeom>
                <a:solidFill>
                  <a:srgbClr val="FFD4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18" name="Freeform 636"/>
                <p:cNvSpPr>
                  <a:spLocks/>
                </p:cNvSpPr>
                <p:nvPr/>
              </p:nvSpPr>
              <p:spPr bwMode="auto">
                <a:xfrm>
                  <a:off x="1260" y="3190"/>
                  <a:ext cx="26" cy="24"/>
                </a:xfrm>
                <a:custGeom>
                  <a:avLst/>
                  <a:gdLst>
                    <a:gd name="T0" fmla="*/ 1 w 50"/>
                    <a:gd name="T1" fmla="*/ 0 h 50"/>
                    <a:gd name="T2" fmla="*/ 1 w 50"/>
                    <a:gd name="T3" fmla="*/ 0 h 50"/>
                    <a:gd name="T4" fmla="*/ 1 w 50"/>
                    <a:gd name="T5" fmla="*/ 0 h 50"/>
                    <a:gd name="T6" fmla="*/ 1 w 50"/>
                    <a:gd name="T7" fmla="*/ 0 h 50"/>
                    <a:gd name="T8" fmla="*/ 1 w 50"/>
                    <a:gd name="T9" fmla="*/ 0 h 50"/>
                    <a:gd name="T10" fmla="*/ 1 w 50"/>
                    <a:gd name="T11" fmla="*/ 0 h 50"/>
                    <a:gd name="T12" fmla="*/ 1 w 50"/>
                    <a:gd name="T13" fmla="*/ 0 h 50"/>
                    <a:gd name="T14" fmla="*/ 1 w 50"/>
                    <a:gd name="T15" fmla="*/ 0 h 50"/>
                    <a:gd name="T16" fmla="*/ 1 w 50"/>
                    <a:gd name="T17" fmla="*/ 0 h 50"/>
                    <a:gd name="T18" fmla="*/ 1 w 50"/>
                    <a:gd name="T19" fmla="*/ 0 h 50"/>
                    <a:gd name="T20" fmla="*/ 1 w 50"/>
                    <a:gd name="T21" fmla="*/ 0 h 50"/>
                    <a:gd name="T22" fmla="*/ 1 w 50"/>
                    <a:gd name="T23" fmla="*/ 0 h 50"/>
                    <a:gd name="T24" fmla="*/ 1 w 50"/>
                    <a:gd name="T25" fmla="*/ 0 h 50"/>
                    <a:gd name="T26" fmla="*/ 1 w 50"/>
                    <a:gd name="T27" fmla="*/ 0 h 50"/>
                    <a:gd name="T28" fmla="*/ 1 w 50"/>
                    <a:gd name="T29" fmla="*/ 0 h 50"/>
                    <a:gd name="T30" fmla="*/ 1 w 50"/>
                    <a:gd name="T31" fmla="*/ 0 h 50"/>
                    <a:gd name="T32" fmla="*/ 1 w 50"/>
                    <a:gd name="T33" fmla="*/ 0 h 50"/>
                    <a:gd name="T34" fmla="*/ 1 w 50"/>
                    <a:gd name="T35" fmla="*/ 0 h 50"/>
                    <a:gd name="T36" fmla="*/ 1 w 50"/>
                    <a:gd name="T37" fmla="*/ 0 h 50"/>
                    <a:gd name="T38" fmla="*/ 1 w 50"/>
                    <a:gd name="T39" fmla="*/ 0 h 50"/>
                    <a:gd name="T40" fmla="*/ 1 w 50"/>
                    <a:gd name="T41" fmla="*/ 0 h 50"/>
                    <a:gd name="T42" fmla="*/ 1 w 50"/>
                    <a:gd name="T43" fmla="*/ 0 h 50"/>
                    <a:gd name="T44" fmla="*/ 0 w 50"/>
                    <a:gd name="T45" fmla="*/ 0 h 50"/>
                    <a:gd name="T46" fmla="*/ 0 w 50"/>
                    <a:gd name="T47" fmla="*/ 0 h 50"/>
                    <a:gd name="T48" fmla="*/ 0 w 50"/>
                    <a:gd name="T49" fmla="*/ 0 h 50"/>
                    <a:gd name="T50" fmla="*/ 1 w 50"/>
                    <a:gd name="T51" fmla="*/ 0 h 50"/>
                    <a:gd name="T52" fmla="*/ 1 w 50"/>
                    <a:gd name="T53" fmla="*/ 0 h 50"/>
                    <a:gd name="T54" fmla="*/ 1 w 50"/>
                    <a:gd name="T55" fmla="*/ 0 h 50"/>
                    <a:gd name="T56" fmla="*/ 1 w 50"/>
                    <a:gd name="T57" fmla="*/ 0 h 50"/>
                    <a:gd name="T58" fmla="*/ 1 w 50"/>
                    <a:gd name="T59" fmla="*/ 0 h 50"/>
                    <a:gd name="T60" fmla="*/ 1 w 50"/>
                    <a:gd name="T61" fmla="*/ 0 h 50"/>
                    <a:gd name="T62" fmla="*/ 1 w 50"/>
                    <a:gd name="T63" fmla="*/ 0 h 50"/>
                    <a:gd name="T64" fmla="*/ 1 w 50"/>
                    <a:gd name="T65" fmla="*/ 0 h 50"/>
                    <a:gd name="T66" fmla="*/ 1 w 50"/>
                    <a:gd name="T67" fmla="*/ 0 h 50"/>
                    <a:gd name="T68" fmla="*/ 1 w 50"/>
                    <a:gd name="T69" fmla="*/ 0 h 50"/>
                    <a:gd name="T70" fmla="*/ 1 w 50"/>
                    <a:gd name="T71" fmla="*/ 0 h 50"/>
                    <a:gd name="T72" fmla="*/ 1 w 50"/>
                    <a:gd name="T73" fmla="*/ 0 h 50"/>
                    <a:gd name="T74" fmla="*/ 1 w 50"/>
                    <a:gd name="T75" fmla="*/ 0 h 50"/>
                    <a:gd name="T76" fmla="*/ 1 w 50"/>
                    <a:gd name="T77" fmla="*/ 0 h 50"/>
                    <a:gd name="T78" fmla="*/ 1 w 50"/>
                    <a:gd name="T79" fmla="*/ 0 h 50"/>
                    <a:gd name="T80" fmla="*/ 1 w 50"/>
                    <a:gd name="T81" fmla="*/ 0 h 50"/>
                    <a:gd name="T82" fmla="*/ 1 w 50"/>
                    <a:gd name="T83" fmla="*/ 0 h 50"/>
                    <a:gd name="T84" fmla="*/ 1 w 50"/>
                    <a:gd name="T85" fmla="*/ 0 h 50"/>
                    <a:gd name="T86" fmla="*/ 1 w 50"/>
                    <a:gd name="T87" fmla="*/ 0 h 50"/>
                    <a:gd name="T88" fmla="*/ 1 w 50"/>
                    <a:gd name="T89" fmla="*/ 0 h 50"/>
                    <a:gd name="T90" fmla="*/ 1 w 50"/>
                    <a:gd name="T91" fmla="*/ 0 h 50"/>
                    <a:gd name="T92" fmla="*/ 1 w 50"/>
                    <a:gd name="T93" fmla="*/ 0 h 50"/>
                    <a:gd name="T94" fmla="*/ 1 w 50"/>
                    <a:gd name="T95" fmla="*/ 0 h 50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50"/>
                    <a:gd name="T145" fmla="*/ 0 h 50"/>
                    <a:gd name="T146" fmla="*/ 50 w 50"/>
                    <a:gd name="T147" fmla="*/ 50 h 50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50" h="50">
                      <a:moveTo>
                        <a:pt x="50" y="24"/>
                      </a:moveTo>
                      <a:lnTo>
                        <a:pt x="50" y="21"/>
                      </a:lnTo>
                      <a:lnTo>
                        <a:pt x="49" y="18"/>
                      </a:lnTo>
                      <a:lnTo>
                        <a:pt x="48" y="14"/>
                      </a:lnTo>
                      <a:lnTo>
                        <a:pt x="47" y="11"/>
                      </a:lnTo>
                      <a:lnTo>
                        <a:pt x="45" y="9"/>
                      </a:lnTo>
                      <a:lnTo>
                        <a:pt x="42" y="7"/>
                      </a:lnTo>
                      <a:lnTo>
                        <a:pt x="40" y="4"/>
                      </a:lnTo>
                      <a:lnTo>
                        <a:pt x="37" y="2"/>
                      </a:lnTo>
                      <a:lnTo>
                        <a:pt x="34" y="1"/>
                      </a:lnTo>
                      <a:lnTo>
                        <a:pt x="30" y="0"/>
                      </a:lnTo>
                      <a:lnTo>
                        <a:pt x="27" y="0"/>
                      </a:lnTo>
                      <a:lnTo>
                        <a:pt x="24" y="0"/>
                      </a:lnTo>
                      <a:lnTo>
                        <a:pt x="20" y="0"/>
                      </a:lnTo>
                      <a:lnTo>
                        <a:pt x="17" y="1"/>
                      </a:lnTo>
                      <a:lnTo>
                        <a:pt x="14" y="2"/>
                      </a:lnTo>
                      <a:lnTo>
                        <a:pt x="11" y="4"/>
                      </a:lnTo>
                      <a:lnTo>
                        <a:pt x="8" y="7"/>
                      </a:lnTo>
                      <a:lnTo>
                        <a:pt x="6" y="9"/>
                      </a:lnTo>
                      <a:lnTo>
                        <a:pt x="4" y="11"/>
                      </a:lnTo>
                      <a:lnTo>
                        <a:pt x="3" y="14"/>
                      </a:lnTo>
                      <a:lnTo>
                        <a:pt x="1" y="18"/>
                      </a:lnTo>
                      <a:lnTo>
                        <a:pt x="0" y="21"/>
                      </a:lnTo>
                      <a:lnTo>
                        <a:pt x="0" y="24"/>
                      </a:lnTo>
                      <a:lnTo>
                        <a:pt x="0" y="28"/>
                      </a:lnTo>
                      <a:lnTo>
                        <a:pt x="1" y="31"/>
                      </a:lnTo>
                      <a:lnTo>
                        <a:pt x="3" y="34"/>
                      </a:lnTo>
                      <a:lnTo>
                        <a:pt x="4" y="38"/>
                      </a:lnTo>
                      <a:lnTo>
                        <a:pt x="6" y="40"/>
                      </a:lnTo>
                      <a:lnTo>
                        <a:pt x="8" y="43"/>
                      </a:lnTo>
                      <a:lnTo>
                        <a:pt x="10" y="45"/>
                      </a:lnTo>
                      <a:lnTo>
                        <a:pt x="14" y="47"/>
                      </a:lnTo>
                      <a:lnTo>
                        <a:pt x="17" y="48"/>
                      </a:lnTo>
                      <a:lnTo>
                        <a:pt x="20" y="49"/>
                      </a:lnTo>
                      <a:lnTo>
                        <a:pt x="24" y="50"/>
                      </a:lnTo>
                      <a:lnTo>
                        <a:pt x="27" y="50"/>
                      </a:lnTo>
                      <a:lnTo>
                        <a:pt x="30" y="49"/>
                      </a:lnTo>
                      <a:lnTo>
                        <a:pt x="34" y="49"/>
                      </a:lnTo>
                      <a:lnTo>
                        <a:pt x="37" y="48"/>
                      </a:lnTo>
                      <a:lnTo>
                        <a:pt x="39" y="45"/>
                      </a:lnTo>
                      <a:lnTo>
                        <a:pt x="42" y="43"/>
                      </a:lnTo>
                      <a:lnTo>
                        <a:pt x="45" y="41"/>
                      </a:lnTo>
                      <a:lnTo>
                        <a:pt x="47" y="38"/>
                      </a:lnTo>
                      <a:lnTo>
                        <a:pt x="48" y="35"/>
                      </a:lnTo>
                      <a:lnTo>
                        <a:pt x="49" y="32"/>
                      </a:lnTo>
                      <a:lnTo>
                        <a:pt x="50" y="29"/>
                      </a:lnTo>
                      <a:lnTo>
                        <a:pt x="50" y="25"/>
                      </a:lnTo>
                      <a:lnTo>
                        <a:pt x="5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19" name="Freeform 637"/>
                <p:cNvSpPr>
                  <a:spLocks/>
                </p:cNvSpPr>
                <p:nvPr/>
              </p:nvSpPr>
              <p:spPr bwMode="auto">
                <a:xfrm>
                  <a:off x="1106" y="3015"/>
                  <a:ext cx="15" cy="97"/>
                </a:xfrm>
                <a:custGeom>
                  <a:avLst/>
                  <a:gdLst>
                    <a:gd name="T0" fmla="*/ 1 w 30"/>
                    <a:gd name="T1" fmla="*/ 1 h 194"/>
                    <a:gd name="T2" fmla="*/ 0 w 30"/>
                    <a:gd name="T3" fmla="*/ 0 h 194"/>
                    <a:gd name="T4" fmla="*/ 1 w 30"/>
                    <a:gd name="T5" fmla="*/ 0 h 194"/>
                    <a:gd name="T6" fmla="*/ 1 w 30"/>
                    <a:gd name="T7" fmla="*/ 1 h 194"/>
                    <a:gd name="T8" fmla="*/ 1 w 30"/>
                    <a:gd name="T9" fmla="*/ 1 h 19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"/>
                    <a:gd name="T16" fmla="*/ 0 h 194"/>
                    <a:gd name="T17" fmla="*/ 30 w 30"/>
                    <a:gd name="T18" fmla="*/ 194 h 19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" h="194">
                      <a:moveTo>
                        <a:pt x="1" y="194"/>
                      </a:moveTo>
                      <a:lnTo>
                        <a:pt x="0" y="0"/>
                      </a:lnTo>
                      <a:lnTo>
                        <a:pt x="29" y="0"/>
                      </a:lnTo>
                      <a:lnTo>
                        <a:pt x="30" y="194"/>
                      </a:lnTo>
                      <a:lnTo>
                        <a:pt x="1" y="194"/>
                      </a:lnTo>
                      <a:close/>
                    </a:path>
                  </a:pathLst>
                </a:custGeom>
                <a:solidFill>
                  <a:srgbClr val="F2B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20" name="Freeform 638"/>
                <p:cNvSpPr>
                  <a:spLocks/>
                </p:cNvSpPr>
                <p:nvPr/>
              </p:nvSpPr>
              <p:spPr bwMode="auto">
                <a:xfrm>
                  <a:off x="1106" y="3015"/>
                  <a:ext cx="15" cy="97"/>
                </a:xfrm>
                <a:custGeom>
                  <a:avLst/>
                  <a:gdLst>
                    <a:gd name="T0" fmla="*/ 1 w 30"/>
                    <a:gd name="T1" fmla="*/ 1 h 194"/>
                    <a:gd name="T2" fmla="*/ 0 w 30"/>
                    <a:gd name="T3" fmla="*/ 0 h 194"/>
                    <a:gd name="T4" fmla="*/ 1 w 30"/>
                    <a:gd name="T5" fmla="*/ 0 h 194"/>
                    <a:gd name="T6" fmla="*/ 1 w 30"/>
                    <a:gd name="T7" fmla="*/ 1 h 194"/>
                    <a:gd name="T8" fmla="*/ 1 w 30"/>
                    <a:gd name="T9" fmla="*/ 1 h 19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"/>
                    <a:gd name="T16" fmla="*/ 0 h 194"/>
                    <a:gd name="T17" fmla="*/ 30 w 30"/>
                    <a:gd name="T18" fmla="*/ 194 h 19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" h="194">
                      <a:moveTo>
                        <a:pt x="1" y="194"/>
                      </a:moveTo>
                      <a:lnTo>
                        <a:pt x="0" y="0"/>
                      </a:lnTo>
                      <a:lnTo>
                        <a:pt x="29" y="0"/>
                      </a:lnTo>
                      <a:lnTo>
                        <a:pt x="30" y="194"/>
                      </a:lnTo>
                      <a:lnTo>
                        <a:pt x="1" y="19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21" name="Rectangle 639"/>
                <p:cNvSpPr>
                  <a:spLocks noChangeArrowheads="1"/>
                </p:cNvSpPr>
                <p:nvPr/>
              </p:nvSpPr>
              <p:spPr bwMode="auto">
                <a:xfrm>
                  <a:off x="1100" y="3006"/>
                  <a:ext cx="148" cy="9"/>
                </a:xfrm>
                <a:prstGeom prst="rect">
                  <a:avLst/>
                </a:prstGeom>
                <a:solidFill>
                  <a:srgbClr val="F2B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22" name="Rectangle 640"/>
                <p:cNvSpPr>
                  <a:spLocks noChangeArrowheads="1"/>
                </p:cNvSpPr>
                <p:nvPr/>
              </p:nvSpPr>
              <p:spPr bwMode="auto">
                <a:xfrm>
                  <a:off x="1100" y="3006"/>
                  <a:ext cx="148" cy="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23" name="Rectangle 641"/>
                <p:cNvSpPr>
                  <a:spLocks noChangeArrowheads="1"/>
                </p:cNvSpPr>
                <p:nvPr/>
              </p:nvSpPr>
              <p:spPr bwMode="auto">
                <a:xfrm>
                  <a:off x="1283" y="3003"/>
                  <a:ext cx="24" cy="12"/>
                </a:xfrm>
                <a:prstGeom prst="rect">
                  <a:avLst/>
                </a:prstGeom>
                <a:solidFill>
                  <a:srgbClr val="F2B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24" name="Rectangle 642"/>
                <p:cNvSpPr>
                  <a:spLocks noChangeArrowheads="1"/>
                </p:cNvSpPr>
                <p:nvPr/>
              </p:nvSpPr>
              <p:spPr bwMode="auto">
                <a:xfrm>
                  <a:off x="1283" y="3003"/>
                  <a:ext cx="24" cy="12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25" name="Rectangle 643"/>
                <p:cNvSpPr>
                  <a:spLocks noChangeArrowheads="1"/>
                </p:cNvSpPr>
                <p:nvPr/>
              </p:nvSpPr>
              <p:spPr bwMode="auto">
                <a:xfrm>
                  <a:off x="1367" y="2970"/>
                  <a:ext cx="41" cy="4"/>
                </a:xfrm>
                <a:prstGeom prst="rect">
                  <a:avLst/>
                </a:prstGeom>
                <a:solidFill>
                  <a:srgbClr val="F2B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126" name="Rectangle 644"/>
                <p:cNvSpPr>
                  <a:spLocks noChangeArrowheads="1"/>
                </p:cNvSpPr>
                <p:nvPr/>
              </p:nvSpPr>
              <p:spPr bwMode="auto">
                <a:xfrm>
                  <a:off x="1266" y="3015"/>
                  <a:ext cx="41" cy="6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58" name="Group 645"/>
              <p:cNvGrpSpPr>
                <a:grpSpLocks/>
              </p:cNvGrpSpPr>
              <p:nvPr/>
            </p:nvGrpSpPr>
            <p:grpSpPr bwMode="auto">
              <a:xfrm>
                <a:off x="1786" y="2585"/>
                <a:ext cx="170" cy="166"/>
                <a:chOff x="2750" y="2755"/>
                <a:chExt cx="269" cy="211"/>
              </a:xfrm>
            </p:grpSpPr>
            <p:sp>
              <p:nvSpPr>
                <p:cNvPr id="59" name="AutoShape 646"/>
                <p:cNvSpPr>
                  <a:spLocks noChangeArrowheads="1"/>
                </p:cNvSpPr>
                <p:nvPr/>
              </p:nvSpPr>
              <p:spPr bwMode="auto">
                <a:xfrm>
                  <a:off x="2783" y="2835"/>
                  <a:ext cx="129" cy="103"/>
                </a:xfrm>
                <a:prstGeom prst="cube">
                  <a:avLst>
                    <a:gd name="adj" fmla="val 25000"/>
                  </a:avLst>
                </a:prstGeom>
                <a:solidFill>
                  <a:srgbClr val="DDDDDD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54000" tIns="36000" rIns="54000" bIns="36000" anchor="ctr"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60" name="AutoShape 647"/>
                <p:cNvSpPr>
                  <a:spLocks noChangeArrowheads="1"/>
                </p:cNvSpPr>
                <p:nvPr/>
              </p:nvSpPr>
              <p:spPr bwMode="auto">
                <a:xfrm>
                  <a:off x="2779" y="2755"/>
                  <a:ext cx="129" cy="103"/>
                </a:xfrm>
                <a:prstGeom prst="cube">
                  <a:avLst>
                    <a:gd name="adj" fmla="val 25000"/>
                  </a:avLst>
                </a:prstGeom>
                <a:solidFill>
                  <a:srgbClr val="DDDDDD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54000" tIns="36000" rIns="54000" bIns="36000" anchor="ctr"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61" name="AutoShape 648"/>
                <p:cNvSpPr>
                  <a:spLocks noChangeArrowheads="1"/>
                </p:cNvSpPr>
                <p:nvPr/>
              </p:nvSpPr>
              <p:spPr bwMode="auto">
                <a:xfrm>
                  <a:off x="2892" y="2834"/>
                  <a:ext cx="127" cy="103"/>
                </a:xfrm>
                <a:prstGeom prst="cube">
                  <a:avLst>
                    <a:gd name="adj" fmla="val 25000"/>
                  </a:avLst>
                </a:prstGeom>
                <a:solidFill>
                  <a:srgbClr val="DDDDDD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54000" tIns="36000" rIns="54000" bIns="36000" anchor="ctr"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62" name="AutoShape 649"/>
                <p:cNvSpPr>
                  <a:spLocks noChangeArrowheads="1"/>
                </p:cNvSpPr>
                <p:nvPr/>
              </p:nvSpPr>
              <p:spPr bwMode="auto">
                <a:xfrm>
                  <a:off x="2892" y="2755"/>
                  <a:ext cx="127" cy="103"/>
                </a:xfrm>
                <a:prstGeom prst="cube">
                  <a:avLst>
                    <a:gd name="adj" fmla="val 25000"/>
                  </a:avLst>
                </a:prstGeom>
                <a:solidFill>
                  <a:srgbClr val="DDDDDD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54000" tIns="36000" rIns="54000" bIns="36000" anchor="ctr"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63" name="AutoShape 650"/>
                <p:cNvSpPr>
                  <a:spLocks noChangeArrowheads="1"/>
                </p:cNvSpPr>
                <p:nvPr/>
              </p:nvSpPr>
              <p:spPr bwMode="auto">
                <a:xfrm>
                  <a:off x="2754" y="2864"/>
                  <a:ext cx="129" cy="103"/>
                </a:xfrm>
                <a:prstGeom prst="cube">
                  <a:avLst>
                    <a:gd name="adj" fmla="val 25000"/>
                  </a:avLst>
                </a:prstGeom>
                <a:solidFill>
                  <a:srgbClr val="DDDDDD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54000" tIns="36000" rIns="54000" bIns="36000" anchor="ctr"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64" name="AutoShape 651"/>
                <p:cNvSpPr>
                  <a:spLocks noChangeArrowheads="1"/>
                </p:cNvSpPr>
                <p:nvPr/>
              </p:nvSpPr>
              <p:spPr bwMode="auto">
                <a:xfrm>
                  <a:off x="2750" y="2784"/>
                  <a:ext cx="129" cy="103"/>
                </a:xfrm>
                <a:prstGeom prst="cube">
                  <a:avLst>
                    <a:gd name="adj" fmla="val 25000"/>
                  </a:avLst>
                </a:prstGeom>
                <a:solidFill>
                  <a:srgbClr val="DDDDDD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54000" tIns="36000" rIns="54000" bIns="36000" anchor="ctr"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65" name="AutoShape 652"/>
                <p:cNvSpPr>
                  <a:spLocks noChangeArrowheads="1"/>
                </p:cNvSpPr>
                <p:nvPr/>
              </p:nvSpPr>
              <p:spPr bwMode="auto">
                <a:xfrm>
                  <a:off x="2863" y="2864"/>
                  <a:ext cx="127" cy="101"/>
                </a:xfrm>
                <a:prstGeom prst="cube">
                  <a:avLst>
                    <a:gd name="adj" fmla="val 25000"/>
                  </a:avLst>
                </a:prstGeom>
                <a:solidFill>
                  <a:srgbClr val="DDDDDD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54000" tIns="36000" rIns="54000" bIns="36000" anchor="ctr"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  <p:sp>
              <p:nvSpPr>
                <p:cNvPr id="66" name="AutoShape 653"/>
                <p:cNvSpPr>
                  <a:spLocks noChangeArrowheads="1"/>
                </p:cNvSpPr>
                <p:nvPr/>
              </p:nvSpPr>
              <p:spPr bwMode="auto">
                <a:xfrm>
                  <a:off x="2863" y="2784"/>
                  <a:ext cx="127" cy="103"/>
                </a:xfrm>
                <a:prstGeom prst="cube">
                  <a:avLst>
                    <a:gd name="adj" fmla="val 25000"/>
                  </a:avLst>
                </a:prstGeom>
                <a:solidFill>
                  <a:srgbClr val="DDDDDD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54000" tIns="36000" rIns="54000" bIns="36000" anchor="ctr"/>
                <a:lstStyle/>
                <a:p>
                  <a:endParaRPr lang="ko-KR" altLang="en-US" sz="1100">
                    <a:latin typeface="+mj-ea"/>
                    <a:ea typeface="+mj-ea"/>
                  </a:endParaRPr>
                </a:p>
              </p:txBody>
            </p:sp>
          </p:grpSp>
        </p:grpSp>
        <p:pic>
          <p:nvPicPr>
            <p:cNvPr id="42" name="Picture 689" descr="2_0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357659" y="4146473"/>
              <a:ext cx="1294044" cy="684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735" descr="warehouse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606285" y="3555584"/>
              <a:ext cx="1223962" cy="503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739"/>
            <p:cNvPicPr>
              <a:picLocks noChangeAspect="1" noChangeArrowheads="1"/>
            </p:cNvPicPr>
            <p:nvPr/>
          </p:nvPicPr>
          <p:blipFill>
            <a:blip r:embed="rId9" cstate="print"/>
            <a:srcRect r="19164" b="3723"/>
            <a:stretch>
              <a:fillRect/>
            </a:stretch>
          </p:blipFill>
          <p:spPr bwMode="auto">
            <a:xfrm>
              <a:off x="895896" y="4116732"/>
              <a:ext cx="939800" cy="69947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cxnSp>
          <p:nvCxnSpPr>
            <p:cNvPr id="45" name="AutoShape 740"/>
            <p:cNvCxnSpPr>
              <a:cxnSpLocks noChangeShapeType="1"/>
              <a:stCxn id="31" idx="2"/>
              <a:endCxn id="44" idx="0"/>
            </p:cNvCxnSpPr>
            <p:nvPr/>
          </p:nvCxnSpPr>
          <p:spPr bwMode="auto">
            <a:xfrm flipH="1">
              <a:off x="1365796" y="3712010"/>
              <a:ext cx="5871" cy="404722"/>
            </a:xfrm>
            <a:prstGeom prst="straightConnector1">
              <a:avLst/>
            </a:prstGeom>
            <a:noFill/>
            <a:ln w="12700">
              <a:solidFill>
                <a:srgbClr val="336699"/>
              </a:solidFill>
              <a:prstDash val="sysDot"/>
              <a:round/>
              <a:headEnd/>
              <a:tailEnd type="triangle" w="med" len="med"/>
            </a:ln>
          </p:spPr>
        </p:cxnSp>
        <p:graphicFrame>
          <p:nvGraphicFramePr>
            <p:cNvPr id="46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7822979" y="2836447"/>
            <a:ext cx="719138" cy="684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4" name="Visio" r:id="rId10" imgW="794461" imgH="827280" progId="">
                    <p:embed/>
                  </p:oleObj>
                </mc:Choice>
                <mc:Fallback>
                  <p:oleObj name="Visio" r:id="rId10" imgW="794461" imgH="827280" progId="">
                    <p:embed/>
                    <p:pic>
                      <p:nvPicPr>
                        <p:cNvPr id="0" name="Picture 8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22979" y="2836447"/>
                          <a:ext cx="719138" cy="6842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7961" dir="2700000" algn="ctr" rotWithShape="0">
                                  <a:srgbClr val="2F4D71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7" name="Freeform 666"/>
            <p:cNvSpPr>
              <a:spLocks/>
            </p:cNvSpPr>
            <p:nvPr/>
          </p:nvSpPr>
          <p:spPr bwMode="auto">
            <a:xfrm rot="10501740" flipH="1" flipV="1">
              <a:off x="4966807" y="3705583"/>
              <a:ext cx="248231" cy="261610"/>
            </a:xfrm>
            <a:custGeom>
              <a:avLst/>
              <a:gdLst>
                <a:gd name="T0" fmla="*/ 2147483647 w 1875"/>
                <a:gd name="T1" fmla="*/ 0 h 987"/>
                <a:gd name="T2" fmla="*/ 2147483647 w 1875"/>
                <a:gd name="T3" fmla="*/ 0 h 987"/>
                <a:gd name="T4" fmla="*/ 2147483647 w 1875"/>
                <a:gd name="T5" fmla="*/ 2147483647 h 987"/>
                <a:gd name="T6" fmla="*/ 2147483647 w 1875"/>
                <a:gd name="T7" fmla="*/ 2147483647 h 987"/>
                <a:gd name="T8" fmla="*/ 2147483647 w 1875"/>
                <a:gd name="T9" fmla="*/ 2147483647 h 987"/>
                <a:gd name="T10" fmla="*/ 2147483647 w 1875"/>
                <a:gd name="T11" fmla="*/ 2147483647 h 987"/>
                <a:gd name="T12" fmla="*/ 2147483647 w 1875"/>
                <a:gd name="T13" fmla="*/ 2147483647 h 987"/>
                <a:gd name="T14" fmla="*/ 2147483647 w 1875"/>
                <a:gd name="T15" fmla="*/ 2147483647 h 987"/>
                <a:gd name="T16" fmla="*/ 2147483647 w 1875"/>
                <a:gd name="T17" fmla="*/ 2147483647 h 987"/>
                <a:gd name="T18" fmla="*/ 2147483647 w 1875"/>
                <a:gd name="T19" fmla="*/ 2147483647 h 987"/>
                <a:gd name="T20" fmla="*/ 2147483647 w 1875"/>
                <a:gd name="T21" fmla="*/ 2147483647 h 987"/>
                <a:gd name="T22" fmla="*/ 2147483647 w 1875"/>
                <a:gd name="T23" fmla="*/ 2147483647 h 987"/>
                <a:gd name="T24" fmla="*/ 2147483647 w 1875"/>
                <a:gd name="T25" fmla="*/ 2147483647 h 987"/>
                <a:gd name="T26" fmla="*/ 2147483647 w 1875"/>
                <a:gd name="T27" fmla="*/ 2147483647 h 987"/>
                <a:gd name="T28" fmla="*/ 2147483647 w 1875"/>
                <a:gd name="T29" fmla="*/ 2147483647 h 987"/>
                <a:gd name="T30" fmla="*/ 2147483647 w 1875"/>
                <a:gd name="T31" fmla="*/ 2147483647 h 987"/>
                <a:gd name="T32" fmla="*/ 2147483647 w 1875"/>
                <a:gd name="T33" fmla="*/ 2147483647 h 987"/>
                <a:gd name="T34" fmla="*/ 2147483647 w 1875"/>
                <a:gd name="T35" fmla="*/ 2147483647 h 987"/>
                <a:gd name="T36" fmla="*/ 2147483647 w 1875"/>
                <a:gd name="T37" fmla="*/ 2147483647 h 987"/>
                <a:gd name="T38" fmla="*/ 2147483647 w 1875"/>
                <a:gd name="T39" fmla="*/ 2147483647 h 987"/>
                <a:gd name="T40" fmla="*/ 2147483647 w 1875"/>
                <a:gd name="T41" fmla="*/ 2147483647 h 987"/>
                <a:gd name="T42" fmla="*/ 2147483647 w 1875"/>
                <a:gd name="T43" fmla="*/ 2147483647 h 987"/>
                <a:gd name="T44" fmla="*/ 2147483647 w 1875"/>
                <a:gd name="T45" fmla="*/ 2147483647 h 987"/>
                <a:gd name="T46" fmla="*/ 2147483647 w 1875"/>
                <a:gd name="T47" fmla="*/ 2147483647 h 987"/>
                <a:gd name="T48" fmla="*/ 2147483647 w 1875"/>
                <a:gd name="T49" fmla="*/ 2147483647 h 987"/>
                <a:gd name="T50" fmla="*/ 2147483647 w 1875"/>
                <a:gd name="T51" fmla="*/ 2147483647 h 987"/>
                <a:gd name="T52" fmla="*/ 2147483647 w 1875"/>
                <a:gd name="T53" fmla="*/ 2147483647 h 987"/>
                <a:gd name="T54" fmla="*/ 2147483647 w 1875"/>
                <a:gd name="T55" fmla="*/ 2147483647 h 987"/>
                <a:gd name="T56" fmla="*/ 2147483647 w 1875"/>
                <a:gd name="T57" fmla="*/ 2147483647 h 987"/>
                <a:gd name="T58" fmla="*/ 2147483647 w 1875"/>
                <a:gd name="T59" fmla="*/ 2147483647 h 987"/>
                <a:gd name="T60" fmla="*/ 2147483647 w 1875"/>
                <a:gd name="T61" fmla="*/ 2147483647 h 987"/>
                <a:gd name="T62" fmla="*/ 2147483647 w 1875"/>
                <a:gd name="T63" fmla="*/ 2147483647 h 987"/>
                <a:gd name="T64" fmla="*/ 2147483647 w 1875"/>
                <a:gd name="T65" fmla="*/ 2147483647 h 987"/>
                <a:gd name="T66" fmla="*/ 2147483647 w 1875"/>
                <a:gd name="T67" fmla="*/ 2147483647 h 987"/>
                <a:gd name="T68" fmla="*/ 2147483647 w 1875"/>
                <a:gd name="T69" fmla="*/ 2147483647 h 987"/>
                <a:gd name="T70" fmla="*/ 2147483647 w 1875"/>
                <a:gd name="T71" fmla="*/ 2147483647 h 987"/>
                <a:gd name="T72" fmla="*/ 2147483647 w 1875"/>
                <a:gd name="T73" fmla="*/ 2147483647 h 987"/>
                <a:gd name="T74" fmla="*/ 2147483647 w 1875"/>
                <a:gd name="T75" fmla="*/ 2147483647 h 987"/>
                <a:gd name="T76" fmla="*/ 2147483647 w 1875"/>
                <a:gd name="T77" fmla="*/ 2147483647 h 987"/>
                <a:gd name="T78" fmla="*/ 2147483647 w 1875"/>
                <a:gd name="T79" fmla="*/ 2147483647 h 987"/>
                <a:gd name="T80" fmla="*/ 2147483647 w 1875"/>
                <a:gd name="T81" fmla="*/ 2147483647 h 9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75"/>
                <a:gd name="T124" fmla="*/ 0 h 987"/>
                <a:gd name="T125" fmla="*/ 1875 w 1875"/>
                <a:gd name="T126" fmla="*/ 987 h 98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75" h="987">
                  <a:moveTo>
                    <a:pt x="0" y="8"/>
                  </a:moveTo>
                  <a:lnTo>
                    <a:pt x="102" y="0"/>
                  </a:lnTo>
                  <a:lnTo>
                    <a:pt x="154" y="0"/>
                  </a:lnTo>
                  <a:lnTo>
                    <a:pt x="215" y="0"/>
                  </a:lnTo>
                  <a:lnTo>
                    <a:pt x="273" y="4"/>
                  </a:lnTo>
                  <a:lnTo>
                    <a:pt x="331" y="8"/>
                  </a:lnTo>
                  <a:lnTo>
                    <a:pt x="388" y="15"/>
                  </a:lnTo>
                  <a:lnTo>
                    <a:pt x="440" y="26"/>
                  </a:lnTo>
                  <a:lnTo>
                    <a:pt x="497" y="36"/>
                  </a:lnTo>
                  <a:lnTo>
                    <a:pt x="565" y="54"/>
                  </a:lnTo>
                  <a:lnTo>
                    <a:pt x="627" y="76"/>
                  </a:lnTo>
                  <a:lnTo>
                    <a:pt x="685" y="94"/>
                  </a:lnTo>
                  <a:lnTo>
                    <a:pt x="750" y="119"/>
                  </a:lnTo>
                  <a:lnTo>
                    <a:pt x="811" y="148"/>
                  </a:lnTo>
                  <a:lnTo>
                    <a:pt x="873" y="177"/>
                  </a:lnTo>
                  <a:lnTo>
                    <a:pt x="924" y="204"/>
                  </a:lnTo>
                  <a:lnTo>
                    <a:pt x="982" y="233"/>
                  </a:lnTo>
                  <a:lnTo>
                    <a:pt x="1031" y="261"/>
                  </a:lnTo>
                  <a:lnTo>
                    <a:pt x="1086" y="293"/>
                  </a:lnTo>
                  <a:lnTo>
                    <a:pt x="1141" y="325"/>
                  </a:lnTo>
                  <a:lnTo>
                    <a:pt x="1196" y="365"/>
                  </a:lnTo>
                  <a:lnTo>
                    <a:pt x="1243" y="397"/>
                  </a:lnTo>
                  <a:lnTo>
                    <a:pt x="1295" y="440"/>
                  </a:lnTo>
                  <a:lnTo>
                    <a:pt x="1343" y="480"/>
                  </a:lnTo>
                  <a:lnTo>
                    <a:pt x="1387" y="519"/>
                  </a:lnTo>
                  <a:lnTo>
                    <a:pt x="1424" y="563"/>
                  </a:lnTo>
                  <a:lnTo>
                    <a:pt x="1454" y="600"/>
                  </a:lnTo>
                  <a:lnTo>
                    <a:pt x="1478" y="639"/>
                  </a:lnTo>
                  <a:lnTo>
                    <a:pt x="1875" y="587"/>
                  </a:lnTo>
                  <a:lnTo>
                    <a:pt x="1819" y="614"/>
                  </a:lnTo>
                  <a:lnTo>
                    <a:pt x="1754" y="643"/>
                  </a:lnTo>
                  <a:lnTo>
                    <a:pt x="1703" y="668"/>
                  </a:lnTo>
                  <a:lnTo>
                    <a:pt x="1664" y="687"/>
                  </a:lnTo>
                  <a:lnTo>
                    <a:pt x="1622" y="711"/>
                  </a:lnTo>
                  <a:lnTo>
                    <a:pt x="1588" y="733"/>
                  </a:lnTo>
                  <a:lnTo>
                    <a:pt x="1555" y="756"/>
                  </a:lnTo>
                  <a:lnTo>
                    <a:pt x="1522" y="783"/>
                  </a:lnTo>
                  <a:lnTo>
                    <a:pt x="1490" y="811"/>
                  </a:lnTo>
                  <a:lnTo>
                    <a:pt x="1451" y="846"/>
                  </a:lnTo>
                  <a:lnTo>
                    <a:pt x="1413" y="883"/>
                  </a:lnTo>
                  <a:lnTo>
                    <a:pt x="1380" y="914"/>
                  </a:lnTo>
                  <a:lnTo>
                    <a:pt x="1343" y="955"/>
                  </a:lnTo>
                  <a:lnTo>
                    <a:pt x="1312" y="987"/>
                  </a:lnTo>
                  <a:lnTo>
                    <a:pt x="1281" y="973"/>
                  </a:lnTo>
                  <a:lnTo>
                    <a:pt x="1250" y="955"/>
                  </a:lnTo>
                  <a:lnTo>
                    <a:pt x="1217" y="939"/>
                  </a:lnTo>
                  <a:lnTo>
                    <a:pt x="1178" y="922"/>
                  </a:lnTo>
                  <a:lnTo>
                    <a:pt x="1139" y="905"/>
                  </a:lnTo>
                  <a:lnTo>
                    <a:pt x="1102" y="892"/>
                  </a:lnTo>
                  <a:lnTo>
                    <a:pt x="1067" y="882"/>
                  </a:lnTo>
                  <a:lnTo>
                    <a:pt x="1027" y="868"/>
                  </a:lnTo>
                  <a:lnTo>
                    <a:pt x="985" y="858"/>
                  </a:lnTo>
                  <a:lnTo>
                    <a:pt x="941" y="846"/>
                  </a:lnTo>
                  <a:lnTo>
                    <a:pt x="901" y="835"/>
                  </a:lnTo>
                  <a:lnTo>
                    <a:pt x="863" y="824"/>
                  </a:lnTo>
                  <a:lnTo>
                    <a:pt x="820" y="817"/>
                  </a:lnTo>
                  <a:lnTo>
                    <a:pt x="781" y="807"/>
                  </a:lnTo>
                  <a:lnTo>
                    <a:pt x="743" y="799"/>
                  </a:lnTo>
                  <a:lnTo>
                    <a:pt x="699" y="789"/>
                  </a:lnTo>
                  <a:lnTo>
                    <a:pt x="638" y="782"/>
                  </a:lnTo>
                  <a:lnTo>
                    <a:pt x="1048" y="708"/>
                  </a:lnTo>
                  <a:lnTo>
                    <a:pt x="1021" y="650"/>
                  </a:lnTo>
                  <a:lnTo>
                    <a:pt x="989" y="607"/>
                  </a:lnTo>
                  <a:lnTo>
                    <a:pt x="931" y="527"/>
                  </a:lnTo>
                  <a:lnTo>
                    <a:pt x="897" y="491"/>
                  </a:lnTo>
                  <a:lnTo>
                    <a:pt x="863" y="455"/>
                  </a:lnTo>
                  <a:lnTo>
                    <a:pt x="801" y="394"/>
                  </a:lnTo>
                  <a:lnTo>
                    <a:pt x="763" y="358"/>
                  </a:lnTo>
                  <a:lnTo>
                    <a:pt x="719" y="314"/>
                  </a:lnTo>
                  <a:lnTo>
                    <a:pt x="678" y="282"/>
                  </a:lnTo>
                  <a:lnTo>
                    <a:pt x="644" y="253"/>
                  </a:lnTo>
                  <a:lnTo>
                    <a:pt x="610" y="226"/>
                  </a:lnTo>
                  <a:lnTo>
                    <a:pt x="569" y="197"/>
                  </a:lnTo>
                  <a:lnTo>
                    <a:pt x="524" y="169"/>
                  </a:lnTo>
                  <a:lnTo>
                    <a:pt x="480" y="148"/>
                  </a:lnTo>
                  <a:lnTo>
                    <a:pt x="436" y="123"/>
                  </a:lnTo>
                  <a:lnTo>
                    <a:pt x="382" y="101"/>
                  </a:lnTo>
                  <a:lnTo>
                    <a:pt x="331" y="83"/>
                  </a:lnTo>
                  <a:lnTo>
                    <a:pt x="273" y="69"/>
                  </a:lnTo>
                  <a:lnTo>
                    <a:pt x="219" y="54"/>
                  </a:lnTo>
                  <a:lnTo>
                    <a:pt x="160" y="40"/>
                  </a:lnTo>
                  <a:lnTo>
                    <a:pt x="99" y="29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E7746B"/>
            </a:solidFill>
            <a:ln w="12700">
              <a:solidFill>
                <a:srgbClr val="F19485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ko-KR" altLang="en-US" sz="1100">
                <a:latin typeface="+mj-ea"/>
                <a:ea typeface="+mj-ea"/>
              </a:endParaRPr>
            </a:p>
          </p:txBody>
        </p:sp>
        <p:grpSp>
          <p:nvGrpSpPr>
            <p:cNvPr id="48" name="Group 680"/>
            <p:cNvGrpSpPr>
              <a:grpSpLocks/>
            </p:cNvGrpSpPr>
            <p:nvPr/>
          </p:nvGrpSpPr>
          <p:grpSpPr bwMode="auto">
            <a:xfrm>
              <a:off x="4618154" y="3369844"/>
              <a:ext cx="259778" cy="405653"/>
              <a:chOff x="-2033" y="-57"/>
              <a:chExt cx="391" cy="1621"/>
            </a:xfrm>
          </p:grpSpPr>
          <p:sp>
            <p:nvSpPr>
              <p:cNvPr id="55" name="Oval 681"/>
              <p:cNvSpPr>
                <a:spLocks noChangeArrowheads="1"/>
              </p:cNvSpPr>
              <p:nvPr/>
            </p:nvSpPr>
            <p:spPr bwMode="auto">
              <a:xfrm>
                <a:off x="-2033" y="94"/>
                <a:ext cx="391" cy="1470"/>
              </a:xfrm>
              <a:prstGeom prst="ellipse">
                <a:avLst/>
              </a:prstGeom>
              <a:gradFill rotWithShape="0">
                <a:gsLst>
                  <a:gs pos="0">
                    <a:srgbClr val="B2B2B2"/>
                  </a:gs>
                  <a:gs pos="50000">
                    <a:srgbClr val="777777"/>
                  </a:gs>
                  <a:gs pos="100000">
                    <a:srgbClr val="B2B2B2"/>
                  </a:gs>
                </a:gsLst>
                <a:lin ang="0" scaled="1"/>
              </a:gradFill>
              <a:ln w="25400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>
                <a:spAutoFit/>
              </a:bodyPr>
              <a:lstStyle/>
              <a:p>
                <a:endParaRPr lang="ko-KR" altLang="en-US" sz="1100">
                  <a:latin typeface="+mj-ea"/>
                  <a:ea typeface="+mj-ea"/>
                </a:endParaRPr>
              </a:p>
            </p:txBody>
          </p:sp>
          <p:sp>
            <p:nvSpPr>
              <p:cNvPr id="56" name="Oval 683"/>
              <p:cNvSpPr>
                <a:spLocks noChangeArrowheads="1"/>
              </p:cNvSpPr>
              <p:nvPr/>
            </p:nvSpPr>
            <p:spPr bwMode="auto">
              <a:xfrm>
                <a:off x="-2033" y="-57"/>
                <a:ext cx="391" cy="1470"/>
              </a:xfrm>
              <a:prstGeom prst="ellipse">
                <a:avLst/>
              </a:prstGeom>
              <a:gradFill rotWithShape="0">
                <a:gsLst>
                  <a:gs pos="0">
                    <a:srgbClr val="DDDDDD"/>
                  </a:gs>
                  <a:gs pos="100000">
                    <a:srgbClr val="B2B2B2"/>
                  </a:gs>
                </a:gsLst>
                <a:lin ang="18900000" scaled="1"/>
              </a:gradFill>
              <a:ln w="25400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>
                <a:spAutoFit/>
              </a:bodyPr>
              <a:lstStyle/>
              <a:p>
                <a:endParaRPr lang="ko-KR" altLang="en-US" sz="1100">
                  <a:latin typeface="+mj-ea"/>
                  <a:ea typeface="+mj-ea"/>
                </a:endParaRPr>
              </a:p>
            </p:txBody>
          </p:sp>
        </p:grpSp>
        <p:pic>
          <p:nvPicPr>
            <p:cNvPr id="49" name="Picture 684" descr="Store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657647" y="3286692"/>
              <a:ext cx="330599" cy="3470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Text Box 685"/>
            <p:cNvSpPr txBox="1">
              <a:spLocks noChangeArrowheads="1"/>
            </p:cNvSpPr>
            <p:nvPr/>
          </p:nvSpPr>
          <p:spPr bwMode="auto">
            <a:xfrm>
              <a:off x="4320720" y="3016003"/>
              <a:ext cx="939681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ko-KR" altLang="en-US" sz="1100" b="1" dirty="0" err="1">
                  <a:solidFill>
                    <a:schemeClr val="accent2"/>
                  </a:solidFill>
                  <a:latin typeface="+mj-ea"/>
                  <a:ea typeface="+mj-ea"/>
                </a:rPr>
                <a:t>뉴져지</a:t>
              </a:r>
              <a:r>
                <a:rPr lang="ko-KR" altLang="en-US" sz="1100" b="1" dirty="0">
                  <a:solidFill>
                    <a:schemeClr val="accent2"/>
                  </a:solidFill>
                  <a:latin typeface="+mj-ea"/>
                  <a:ea typeface="+mj-ea"/>
                </a:rPr>
                <a:t> 센터</a:t>
              </a:r>
            </a:p>
          </p:txBody>
        </p:sp>
        <p:sp>
          <p:nvSpPr>
            <p:cNvPr id="51" name="Freeform 731"/>
            <p:cNvSpPr>
              <a:spLocks/>
            </p:cNvSpPr>
            <p:nvPr/>
          </p:nvSpPr>
          <p:spPr bwMode="auto">
            <a:xfrm rot="10585866" flipV="1">
              <a:off x="4357513" y="3720106"/>
              <a:ext cx="273054" cy="261610"/>
            </a:xfrm>
            <a:custGeom>
              <a:avLst/>
              <a:gdLst>
                <a:gd name="T0" fmla="*/ 2147483647 w 1875"/>
                <a:gd name="T1" fmla="*/ 0 h 987"/>
                <a:gd name="T2" fmla="*/ 2147483647 w 1875"/>
                <a:gd name="T3" fmla="*/ 0 h 987"/>
                <a:gd name="T4" fmla="*/ 2147483647 w 1875"/>
                <a:gd name="T5" fmla="*/ 2147483647 h 987"/>
                <a:gd name="T6" fmla="*/ 2147483647 w 1875"/>
                <a:gd name="T7" fmla="*/ 2147483647 h 987"/>
                <a:gd name="T8" fmla="*/ 2147483647 w 1875"/>
                <a:gd name="T9" fmla="*/ 2147483647 h 987"/>
                <a:gd name="T10" fmla="*/ 2147483647 w 1875"/>
                <a:gd name="T11" fmla="*/ 2147483647 h 987"/>
                <a:gd name="T12" fmla="*/ 2147483647 w 1875"/>
                <a:gd name="T13" fmla="*/ 2147483647 h 987"/>
                <a:gd name="T14" fmla="*/ 2147483647 w 1875"/>
                <a:gd name="T15" fmla="*/ 2147483647 h 987"/>
                <a:gd name="T16" fmla="*/ 2147483647 w 1875"/>
                <a:gd name="T17" fmla="*/ 2147483647 h 987"/>
                <a:gd name="T18" fmla="*/ 2147483647 w 1875"/>
                <a:gd name="T19" fmla="*/ 2147483647 h 987"/>
                <a:gd name="T20" fmla="*/ 2147483647 w 1875"/>
                <a:gd name="T21" fmla="*/ 2147483647 h 987"/>
                <a:gd name="T22" fmla="*/ 2147483647 w 1875"/>
                <a:gd name="T23" fmla="*/ 2147483647 h 987"/>
                <a:gd name="T24" fmla="*/ 2147483647 w 1875"/>
                <a:gd name="T25" fmla="*/ 2147483647 h 987"/>
                <a:gd name="T26" fmla="*/ 2147483647 w 1875"/>
                <a:gd name="T27" fmla="*/ 2147483647 h 987"/>
                <a:gd name="T28" fmla="*/ 2147483647 w 1875"/>
                <a:gd name="T29" fmla="*/ 2147483647 h 987"/>
                <a:gd name="T30" fmla="*/ 2147483647 w 1875"/>
                <a:gd name="T31" fmla="*/ 2147483647 h 987"/>
                <a:gd name="T32" fmla="*/ 2147483647 w 1875"/>
                <a:gd name="T33" fmla="*/ 2147483647 h 987"/>
                <a:gd name="T34" fmla="*/ 2147483647 w 1875"/>
                <a:gd name="T35" fmla="*/ 2147483647 h 987"/>
                <a:gd name="T36" fmla="*/ 2147483647 w 1875"/>
                <a:gd name="T37" fmla="*/ 2147483647 h 987"/>
                <a:gd name="T38" fmla="*/ 2147483647 w 1875"/>
                <a:gd name="T39" fmla="*/ 2147483647 h 987"/>
                <a:gd name="T40" fmla="*/ 2147483647 w 1875"/>
                <a:gd name="T41" fmla="*/ 2147483647 h 987"/>
                <a:gd name="T42" fmla="*/ 2147483647 w 1875"/>
                <a:gd name="T43" fmla="*/ 2147483647 h 987"/>
                <a:gd name="T44" fmla="*/ 2147483647 w 1875"/>
                <a:gd name="T45" fmla="*/ 2147483647 h 987"/>
                <a:gd name="T46" fmla="*/ 2147483647 w 1875"/>
                <a:gd name="T47" fmla="*/ 2147483647 h 987"/>
                <a:gd name="T48" fmla="*/ 2147483647 w 1875"/>
                <a:gd name="T49" fmla="*/ 2147483647 h 987"/>
                <a:gd name="T50" fmla="*/ 2147483647 w 1875"/>
                <a:gd name="T51" fmla="*/ 2147483647 h 987"/>
                <a:gd name="T52" fmla="*/ 2147483647 w 1875"/>
                <a:gd name="T53" fmla="*/ 2147483647 h 987"/>
                <a:gd name="T54" fmla="*/ 2147483647 w 1875"/>
                <a:gd name="T55" fmla="*/ 2147483647 h 987"/>
                <a:gd name="T56" fmla="*/ 2147483647 w 1875"/>
                <a:gd name="T57" fmla="*/ 2147483647 h 987"/>
                <a:gd name="T58" fmla="*/ 2147483647 w 1875"/>
                <a:gd name="T59" fmla="*/ 2147483647 h 987"/>
                <a:gd name="T60" fmla="*/ 2147483647 w 1875"/>
                <a:gd name="T61" fmla="*/ 2147483647 h 987"/>
                <a:gd name="T62" fmla="*/ 2147483647 w 1875"/>
                <a:gd name="T63" fmla="*/ 2147483647 h 987"/>
                <a:gd name="T64" fmla="*/ 2147483647 w 1875"/>
                <a:gd name="T65" fmla="*/ 2147483647 h 987"/>
                <a:gd name="T66" fmla="*/ 2147483647 w 1875"/>
                <a:gd name="T67" fmla="*/ 2147483647 h 987"/>
                <a:gd name="T68" fmla="*/ 2147483647 w 1875"/>
                <a:gd name="T69" fmla="*/ 2147483647 h 987"/>
                <a:gd name="T70" fmla="*/ 2147483647 w 1875"/>
                <a:gd name="T71" fmla="*/ 2147483647 h 987"/>
                <a:gd name="T72" fmla="*/ 2147483647 w 1875"/>
                <a:gd name="T73" fmla="*/ 2147483647 h 987"/>
                <a:gd name="T74" fmla="*/ 2147483647 w 1875"/>
                <a:gd name="T75" fmla="*/ 2147483647 h 987"/>
                <a:gd name="T76" fmla="*/ 2147483647 w 1875"/>
                <a:gd name="T77" fmla="*/ 2147483647 h 987"/>
                <a:gd name="T78" fmla="*/ 2147483647 w 1875"/>
                <a:gd name="T79" fmla="*/ 2147483647 h 987"/>
                <a:gd name="T80" fmla="*/ 2147483647 w 1875"/>
                <a:gd name="T81" fmla="*/ 2147483647 h 9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75"/>
                <a:gd name="T124" fmla="*/ 0 h 987"/>
                <a:gd name="T125" fmla="*/ 1875 w 1875"/>
                <a:gd name="T126" fmla="*/ 987 h 98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75" h="987">
                  <a:moveTo>
                    <a:pt x="0" y="8"/>
                  </a:moveTo>
                  <a:lnTo>
                    <a:pt x="102" y="0"/>
                  </a:lnTo>
                  <a:lnTo>
                    <a:pt x="154" y="0"/>
                  </a:lnTo>
                  <a:lnTo>
                    <a:pt x="215" y="0"/>
                  </a:lnTo>
                  <a:lnTo>
                    <a:pt x="273" y="4"/>
                  </a:lnTo>
                  <a:lnTo>
                    <a:pt x="331" y="8"/>
                  </a:lnTo>
                  <a:lnTo>
                    <a:pt x="388" y="15"/>
                  </a:lnTo>
                  <a:lnTo>
                    <a:pt x="440" y="26"/>
                  </a:lnTo>
                  <a:lnTo>
                    <a:pt x="497" y="36"/>
                  </a:lnTo>
                  <a:lnTo>
                    <a:pt x="565" y="54"/>
                  </a:lnTo>
                  <a:lnTo>
                    <a:pt x="627" y="76"/>
                  </a:lnTo>
                  <a:lnTo>
                    <a:pt x="685" y="94"/>
                  </a:lnTo>
                  <a:lnTo>
                    <a:pt x="750" y="119"/>
                  </a:lnTo>
                  <a:lnTo>
                    <a:pt x="811" y="148"/>
                  </a:lnTo>
                  <a:lnTo>
                    <a:pt x="873" y="177"/>
                  </a:lnTo>
                  <a:lnTo>
                    <a:pt x="924" y="204"/>
                  </a:lnTo>
                  <a:lnTo>
                    <a:pt x="982" y="233"/>
                  </a:lnTo>
                  <a:lnTo>
                    <a:pt x="1031" y="261"/>
                  </a:lnTo>
                  <a:lnTo>
                    <a:pt x="1086" y="293"/>
                  </a:lnTo>
                  <a:lnTo>
                    <a:pt x="1141" y="325"/>
                  </a:lnTo>
                  <a:lnTo>
                    <a:pt x="1196" y="365"/>
                  </a:lnTo>
                  <a:lnTo>
                    <a:pt x="1243" y="397"/>
                  </a:lnTo>
                  <a:lnTo>
                    <a:pt x="1295" y="440"/>
                  </a:lnTo>
                  <a:lnTo>
                    <a:pt x="1343" y="480"/>
                  </a:lnTo>
                  <a:lnTo>
                    <a:pt x="1387" y="519"/>
                  </a:lnTo>
                  <a:lnTo>
                    <a:pt x="1424" y="563"/>
                  </a:lnTo>
                  <a:lnTo>
                    <a:pt x="1454" y="600"/>
                  </a:lnTo>
                  <a:lnTo>
                    <a:pt x="1478" y="639"/>
                  </a:lnTo>
                  <a:lnTo>
                    <a:pt x="1875" y="587"/>
                  </a:lnTo>
                  <a:lnTo>
                    <a:pt x="1819" y="614"/>
                  </a:lnTo>
                  <a:lnTo>
                    <a:pt x="1754" y="643"/>
                  </a:lnTo>
                  <a:lnTo>
                    <a:pt x="1703" y="668"/>
                  </a:lnTo>
                  <a:lnTo>
                    <a:pt x="1664" y="687"/>
                  </a:lnTo>
                  <a:lnTo>
                    <a:pt x="1622" y="711"/>
                  </a:lnTo>
                  <a:lnTo>
                    <a:pt x="1588" y="733"/>
                  </a:lnTo>
                  <a:lnTo>
                    <a:pt x="1555" y="756"/>
                  </a:lnTo>
                  <a:lnTo>
                    <a:pt x="1522" y="783"/>
                  </a:lnTo>
                  <a:lnTo>
                    <a:pt x="1490" y="811"/>
                  </a:lnTo>
                  <a:lnTo>
                    <a:pt x="1451" y="846"/>
                  </a:lnTo>
                  <a:lnTo>
                    <a:pt x="1413" y="883"/>
                  </a:lnTo>
                  <a:lnTo>
                    <a:pt x="1380" y="914"/>
                  </a:lnTo>
                  <a:lnTo>
                    <a:pt x="1343" y="955"/>
                  </a:lnTo>
                  <a:lnTo>
                    <a:pt x="1312" y="987"/>
                  </a:lnTo>
                  <a:lnTo>
                    <a:pt x="1281" y="973"/>
                  </a:lnTo>
                  <a:lnTo>
                    <a:pt x="1250" y="955"/>
                  </a:lnTo>
                  <a:lnTo>
                    <a:pt x="1217" y="939"/>
                  </a:lnTo>
                  <a:lnTo>
                    <a:pt x="1178" y="922"/>
                  </a:lnTo>
                  <a:lnTo>
                    <a:pt x="1139" y="905"/>
                  </a:lnTo>
                  <a:lnTo>
                    <a:pt x="1102" y="892"/>
                  </a:lnTo>
                  <a:lnTo>
                    <a:pt x="1067" y="882"/>
                  </a:lnTo>
                  <a:lnTo>
                    <a:pt x="1027" y="868"/>
                  </a:lnTo>
                  <a:lnTo>
                    <a:pt x="985" y="858"/>
                  </a:lnTo>
                  <a:lnTo>
                    <a:pt x="941" y="846"/>
                  </a:lnTo>
                  <a:lnTo>
                    <a:pt x="901" y="835"/>
                  </a:lnTo>
                  <a:lnTo>
                    <a:pt x="863" y="824"/>
                  </a:lnTo>
                  <a:lnTo>
                    <a:pt x="820" y="817"/>
                  </a:lnTo>
                  <a:lnTo>
                    <a:pt x="781" y="807"/>
                  </a:lnTo>
                  <a:lnTo>
                    <a:pt x="743" y="799"/>
                  </a:lnTo>
                  <a:lnTo>
                    <a:pt x="699" y="789"/>
                  </a:lnTo>
                  <a:lnTo>
                    <a:pt x="638" y="782"/>
                  </a:lnTo>
                  <a:lnTo>
                    <a:pt x="1048" y="708"/>
                  </a:lnTo>
                  <a:lnTo>
                    <a:pt x="1021" y="650"/>
                  </a:lnTo>
                  <a:lnTo>
                    <a:pt x="989" y="607"/>
                  </a:lnTo>
                  <a:lnTo>
                    <a:pt x="931" y="527"/>
                  </a:lnTo>
                  <a:lnTo>
                    <a:pt x="897" y="491"/>
                  </a:lnTo>
                  <a:lnTo>
                    <a:pt x="863" y="455"/>
                  </a:lnTo>
                  <a:lnTo>
                    <a:pt x="801" y="394"/>
                  </a:lnTo>
                  <a:lnTo>
                    <a:pt x="763" y="358"/>
                  </a:lnTo>
                  <a:lnTo>
                    <a:pt x="719" y="314"/>
                  </a:lnTo>
                  <a:lnTo>
                    <a:pt x="678" y="282"/>
                  </a:lnTo>
                  <a:lnTo>
                    <a:pt x="644" y="253"/>
                  </a:lnTo>
                  <a:lnTo>
                    <a:pt x="610" y="226"/>
                  </a:lnTo>
                  <a:lnTo>
                    <a:pt x="569" y="197"/>
                  </a:lnTo>
                  <a:lnTo>
                    <a:pt x="524" y="169"/>
                  </a:lnTo>
                  <a:lnTo>
                    <a:pt x="480" y="148"/>
                  </a:lnTo>
                  <a:lnTo>
                    <a:pt x="436" y="123"/>
                  </a:lnTo>
                  <a:lnTo>
                    <a:pt x="382" y="101"/>
                  </a:lnTo>
                  <a:lnTo>
                    <a:pt x="331" y="83"/>
                  </a:lnTo>
                  <a:lnTo>
                    <a:pt x="273" y="69"/>
                  </a:lnTo>
                  <a:lnTo>
                    <a:pt x="219" y="54"/>
                  </a:lnTo>
                  <a:lnTo>
                    <a:pt x="160" y="40"/>
                  </a:lnTo>
                  <a:lnTo>
                    <a:pt x="99" y="29"/>
                  </a:lnTo>
                  <a:lnTo>
                    <a:pt x="0" y="8"/>
                  </a:lnTo>
                  <a:close/>
                </a:path>
              </a:pathLst>
            </a:custGeom>
            <a:gradFill rotWithShape="0">
              <a:gsLst>
                <a:gs pos="0">
                  <a:srgbClr val="939B7A"/>
                </a:gs>
                <a:gs pos="50000">
                  <a:srgbClr val="E8F4C0"/>
                </a:gs>
                <a:gs pos="100000">
                  <a:srgbClr val="939B7A"/>
                </a:gs>
              </a:gsLst>
              <a:lin ang="5400000" scaled="1"/>
            </a:gradFill>
            <a:ln w="12700">
              <a:solidFill>
                <a:srgbClr val="D4EA8C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ko-KR" altLang="en-US" sz="1100">
                <a:latin typeface="+mj-ea"/>
                <a:ea typeface="+mj-ea"/>
              </a:endParaRPr>
            </a:p>
          </p:txBody>
        </p:sp>
        <p:pic>
          <p:nvPicPr>
            <p:cNvPr id="52" name="Picture 268" descr="truck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789661" y="4176951"/>
              <a:ext cx="664581" cy="495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53" name="Object 3"/>
            <p:cNvGraphicFramePr>
              <a:graphicFrameLocks noChangeAspect="1"/>
            </p:cNvGraphicFramePr>
            <p:nvPr>
              <p:extLst/>
            </p:nvPr>
          </p:nvGraphicFramePr>
          <p:xfrm>
            <a:off x="4211960" y="4075290"/>
            <a:ext cx="577701" cy="592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5" name="Visio" r:id="rId14" imgW="811479" imgH="828900" progId="">
                    <p:embed/>
                  </p:oleObj>
                </mc:Choice>
                <mc:Fallback>
                  <p:oleObj name="Visio" r:id="rId14" imgW="811479" imgH="828900" progId="">
                    <p:embed/>
                    <p:pic>
                      <p:nvPicPr>
                        <p:cNvPr id="0" name="Picture 8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11960" y="4075290"/>
                          <a:ext cx="577701" cy="5925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7961" dir="2700000" algn="ctr" rotWithShape="0">
                                  <a:srgbClr val="2F4D71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4" name="Picture 336" descr="eastern coast map3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5947652" y="3063220"/>
              <a:ext cx="1136280" cy="1680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65" name="그룹 464"/>
          <p:cNvGrpSpPr/>
          <p:nvPr/>
        </p:nvGrpSpPr>
        <p:grpSpPr>
          <a:xfrm>
            <a:off x="457201" y="4768645"/>
            <a:ext cx="8505824" cy="1203345"/>
            <a:chOff x="565117" y="5301208"/>
            <a:chExt cx="8392301" cy="1203345"/>
          </a:xfrm>
        </p:grpSpPr>
        <p:sp>
          <p:nvSpPr>
            <p:cNvPr id="458" name="직사각형 241"/>
            <p:cNvSpPr>
              <a:spLocks noChangeArrowheads="1"/>
            </p:cNvSpPr>
            <p:nvPr/>
          </p:nvSpPr>
          <p:spPr bwMode="auto">
            <a:xfrm>
              <a:off x="565117" y="5301208"/>
              <a:ext cx="1593866" cy="120032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latinLnBrk="1" hangingPunct="0">
                <a:lnSpc>
                  <a:spcPct val="120000"/>
                </a:lnSpc>
              </a:pPr>
              <a:endParaRPr kumimoji="0"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  <a:p>
              <a:pPr algn="ctr" eaLnBrk="0" latinLnBrk="1" hangingPunct="0">
                <a:lnSpc>
                  <a:spcPct val="120000"/>
                </a:lnSpc>
              </a:pPr>
              <a:r>
                <a:rPr kumimoji="0" lang="ko-KR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주문</a:t>
              </a:r>
              <a:r>
                <a:rPr kumimoji="0" lang="en-US" altLang="ko-K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(S/O)</a:t>
              </a:r>
              <a:r>
                <a:rPr kumimoji="0" lang="ko-KR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과</a:t>
              </a:r>
              <a:r>
                <a:rPr lang="en-US" altLang="ko-K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 </a:t>
              </a:r>
              <a:r>
                <a:rPr kumimoji="0" lang="ko-KR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동시에</a:t>
              </a:r>
              <a:endParaRPr kumimoji="0"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  <a:p>
              <a:pPr algn="ctr" eaLnBrk="0" latinLnBrk="1" hangingPunct="0">
                <a:lnSpc>
                  <a:spcPct val="120000"/>
                </a:lnSpc>
              </a:pPr>
              <a:r>
                <a:rPr kumimoji="0" lang="ko-KR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 </a:t>
              </a:r>
              <a:br>
                <a:rPr kumimoji="0" lang="en-US" altLang="ko-K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</a:br>
              <a:r>
                <a:rPr kumimoji="0" lang="ko-KR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픽킹 오더 할당 개시</a:t>
              </a:r>
              <a:endParaRPr kumimoji="0"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  <a:p>
              <a:pPr algn="ctr" eaLnBrk="0" latinLnBrk="1" hangingPunct="0">
                <a:lnSpc>
                  <a:spcPct val="120000"/>
                </a:lnSpc>
              </a:pPr>
              <a:endParaRPr kumimoji="0"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459" name="직사각형 241"/>
            <p:cNvSpPr>
              <a:spLocks noChangeArrowheads="1"/>
            </p:cNvSpPr>
            <p:nvPr/>
          </p:nvSpPr>
          <p:spPr bwMode="auto">
            <a:xfrm>
              <a:off x="2324906" y="5301208"/>
              <a:ext cx="1565126" cy="120032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ct val="120000"/>
                </a:lnSpc>
              </a:pPr>
              <a:r>
                <a:rPr lang="en-US" altLang="ko-K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 </a:t>
              </a:r>
              <a:r>
                <a:rPr lang="ko-KR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픽킹 오더</a:t>
              </a:r>
              <a:endPara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  <a:p>
              <a:pPr algn="ctr" eaLnBrk="0" hangingPunct="0">
                <a:lnSpc>
                  <a:spcPct val="120000"/>
                </a:lnSpc>
              </a:pPr>
              <a:r>
                <a:rPr lang="ko-KR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▼</a:t>
              </a:r>
              <a:br>
                <a:rPr lang="en-US" altLang="ko-K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</a:br>
              <a:r>
                <a:rPr lang="ko-KR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출고 대기 전환</a:t>
              </a:r>
              <a:endPara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  <a:p>
              <a:pPr algn="ctr" eaLnBrk="0" hangingPunct="0">
                <a:lnSpc>
                  <a:spcPct val="120000"/>
                </a:lnSpc>
              </a:pPr>
              <a:r>
                <a:rPr lang="ko-KR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▼</a:t>
              </a:r>
              <a:br>
                <a:rPr lang="en-US" altLang="ko-K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</a:br>
              <a:r>
                <a:rPr lang="ko-KR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주문서와 재확인</a:t>
              </a:r>
              <a:endPara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460" name="직사각형 241"/>
            <p:cNvSpPr>
              <a:spLocks noChangeArrowheads="1"/>
            </p:cNvSpPr>
            <p:nvPr/>
          </p:nvSpPr>
          <p:spPr bwMode="auto">
            <a:xfrm>
              <a:off x="4058301" y="5301208"/>
              <a:ext cx="1593047" cy="120032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lnSpc>
                  <a:spcPct val="120000"/>
                </a:lnSpc>
              </a:pPr>
              <a:endPara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  <a:p>
              <a:pPr eaLnBrk="0" hangingPunct="0">
                <a:lnSpc>
                  <a:spcPct val="120000"/>
                </a:lnSpc>
              </a:pPr>
              <a:r>
                <a:rPr lang="en-US" altLang="ko-K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 </a:t>
              </a:r>
              <a:r>
                <a:rPr lang="ko-KR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출고 차량 상차</a:t>
              </a:r>
              <a:endPara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  <a:p>
              <a:pPr eaLnBrk="0" hangingPunct="0">
                <a:lnSpc>
                  <a:spcPct val="120000"/>
                </a:lnSpc>
              </a:pPr>
              <a:r>
                <a:rPr lang="en-US" altLang="ko-K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 Packing List </a:t>
              </a:r>
              <a:r>
                <a:rPr lang="ko-KR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출력</a:t>
              </a:r>
              <a:endPara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  <a:p>
              <a:pPr eaLnBrk="0" hangingPunct="0">
                <a:lnSpc>
                  <a:spcPct val="120000"/>
                </a:lnSpc>
              </a:pPr>
              <a:r>
                <a:rPr lang="en-US" altLang="ko-K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 </a:t>
              </a:r>
              <a:r>
                <a:rPr lang="ko-KR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근접지역 우선 배송</a:t>
              </a:r>
              <a:endPara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  <a:p>
              <a:pPr eaLnBrk="0" hangingPunct="0">
                <a:lnSpc>
                  <a:spcPct val="120000"/>
                </a:lnSpc>
              </a:pPr>
              <a:r>
                <a:rPr lang="ko-KR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 </a:t>
              </a:r>
              <a:endPara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462" name="직사각형 241"/>
            <p:cNvSpPr>
              <a:spLocks noChangeArrowheads="1"/>
            </p:cNvSpPr>
            <p:nvPr/>
          </p:nvSpPr>
          <p:spPr bwMode="auto">
            <a:xfrm>
              <a:off x="5819617" y="5304224"/>
              <a:ext cx="1536824" cy="120032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ct val="120000"/>
                </a:lnSpc>
              </a:pPr>
              <a:r>
                <a:rPr lang="ko-KR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미 전역배송</a:t>
              </a:r>
              <a:endPara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  <a:p>
              <a:pPr algn="ctr" eaLnBrk="0" hangingPunct="0">
                <a:lnSpc>
                  <a:spcPct val="120000"/>
                </a:lnSpc>
              </a:pPr>
              <a:r>
                <a:rPr lang="en-US" altLang="ko-K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FEDEX/UPS </a:t>
              </a:r>
              <a:r>
                <a:rPr lang="ko-KR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이용</a:t>
              </a:r>
              <a:endPara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  <a:p>
              <a:pPr algn="ctr" eaLnBrk="0" hangingPunct="0">
                <a:lnSpc>
                  <a:spcPct val="120000"/>
                </a:lnSpc>
              </a:pPr>
              <a:r>
                <a:rPr kumimoji="0" lang="en-US" altLang="ko-K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LTL/TRUCK LOAD</a:t>
              </a:r>
            </a:p>
            <a:p>
              <a:pPr algn="ctr" eaLnBrk="0" hangingPunct="0">
                <a:lnSpc>
                  <a:spcPct val="120000"/>
                </a:lnSpc>
              </a:pPr>
              <a:r>
                <a:rPr lang="ko-KR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최저가 운송</a:t>
              </a:r>
              <a:endPara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  <a:p>
              <a:pPr algn="ctr" eaLnBrk="0" hangingPunct="0">
                <a:lnSpc>
                  <a:spcPct val="120000"/>
                </a:lnSpc>
              </a:pPr>
              <a:endParaRPr kumimoji="0"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463" name="직사각형 241"/>
            <p:cNvSpPr>
              <a:spLocks noChangeArrowheads="1"/>
            </p:cNvSpPr>
            <p:nvPr/>
          </p:nvSpPr>
          <p:spPr bwMode="auto">
            <a:xfrm>
              <a:off x="7524709" y="5304224"/>
              <a:ext cx="1432709" cy="120032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lnSpc>
                  <a:spcPct val="120000"/>
                </a:lnSpc>
              </a:pPr>
              <a:endPara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  <a:p>
              <a:pPr eaLnBrk="0" hangingPunct="0">
                <a:lnSpc>
                  <a:spcPct val="120000"/>
                </a:lnSpc>
              </a:pPr>
              <a:r>
                <a:rPr lang="ko-KR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   정보 </a:t>
              </a:r>
              <a:r>
                <a:rPr lang="en-US" altLang="ko-K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WMS </a:t>
              </a:r>
              <a:r>
                <a:rPr lang="ko-KR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입력</a:t>
              </a:r>
              <a:endPara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  <a:p>
              <a:pPr eaLnBrk="0" hangingPunct="0">
                <a:lnSpc>
                  <a:spcPct val="120000"/>
                </a:lnSpc>
              </a:pPr>
              <a:endPara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  <a:p>
              <a:pPr eaLnBrk="0" hangingPunct="0">
                <a:lnSpc>
                  <a:spcPct val="120000"/>
                </a:lnSpc>
              </a:pPr>
              <a:r>
                <a:rPr lang="en-US" altLang="ko-K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     Call Service</a:t>
              </a:r>
            </a:p>
            <a:p>
              <a:pPr eaLnBrk="0" hangingPunct="0">
                <a:lnSpc>
                  <a:spcPct val="120000"/>
                </a:lnSpc>
              </a:pPr>
              <a:r>
                <a:rPr lang="en-US" altLang="ko-K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 </a:t>
              </a:r>
            </a:p>
          </p:txBody>
        </p:sp>
      </p:grpSp>
      <p:sp>
        <p:nvSpPr>
          <p:cNvPr id="464" name="직사각형 463"/>
          <p:cNvSpPr/>
          <p:nvPr/>
        </p:nvSpPr>
        <p:spPr>
          <a:xfrm>
            <a:off x="4659820" y="646830"/>
            <a:ext cx="3786142" cy="307777"/>
          </a:xfrm>
          <a:prstGeom prst="rect">
            <a:avLst/>
          </a:prstGeom>
          <a:solidFill>
            <a:srgbClr val="019591"/>
          </a:solidFill>
        </p:spPr>
        <p:txBody>
          <a:bodyPr wrap="square">
            <a:spAutoFit/>
          </a:bodyPr>
          <a:lstStyle/>
          <a:p>
            <a:r>
              <a:rPr lang="ko-KR" altLang="en-US" sz="1400" b="1" spc="-150" dirty="0">
                <a:solidFill>
                  <a:schemeClr val="bg1"/>
                </a:solidFill>
                <a:latin typeface="+mj-ea"/>
                <a:ea typeface="+mj-ea"/>
              </a:rPr>
              <a:t>판매 물류 흐름도 </a:t>
            </a:r>
            <a:endParaRPr lang="en-US" altLang="ko-KR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421163" y="974469"/>
            <a:ext cx="15399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spc="-150" dirty="0">
                <a:latin typeface="+mj-ea"/>
              </a:rPr>
              <a:t>*</a:t>
            </a:r>
            <a:r>
              <a:rPr lang="ko-KR" altLang="en-US" sz="1000" spc="-150" dirty="0">
                <a:latin typeface="+mj-ea"/>
              </a:rPr>
              <a:t>입</a:t>
            </a:r>
            <a:r>
              <a:rPr lang="en-US" altLang="ko-KR" sz="1000" spc="-150" dirty="0">
                <a:latin typeface="+mj-ea"/>
              </a:rPr>
              <a:t>/</a:t>
            </a:r>
            <a:r>
              <a:rPr lang="ko-KR" altLang="en-US" sz="1000" spc="-150" dirty="0">
                <a:latin typeface="+mj-ea"/>
              </a:rPr>
              <a:t>출고</a:t>
            </a:r>
            <a:r>
              <a:rPr lang="en-US" altLang="ko-KR" sz="1000" spc="-150" dirty="0">
                <a:latin typeface="+mj-ea"/>
              </a:rPr>
              <a:t>, </a:t>
            </a:r>
            <a:r>
              <a:rPr lang="ko-KR" altLang="en-US" sz="1000" spc="-150" dirty="0">
                <a:latin typeface="+mj-ea"/>
              </a:rPr>
              <a:t>재고관리 시스템</a:t>
            </a:r>
            <a:r>
              <a:rPr lang="en-US" altLang="ko-KR" sz="1000" spc="-150" dirty="0">
                <a:latin typeface="+mj-ea"/>
              </a:rPr>
              <a:t>  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661199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폭발 1 13"/>
          <p:cNvSpPr/>
          <p:nvPr/>
        </p:nvSpPr>
        <p:spPr>
          <a:xfrm>
            <a:off x="7002274" y="2184616"/>
            <a:ext cx="1937445" cy="3181861"/>
          </a:xfrm>
          <a:prstGeom prst="irregularSeal1">
            <a:avLst/>
          </a:prstGeom>
          <a:solidFill>
            <a:srgbClr val="019591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j-ea"/>
              <a:ea typeface="+mj-ea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-60738" y="0"/>
            <a:ext cx="459457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340099" y="285815"/>
            <a:ext cx="2892758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100" b="1" dirty="0">
                <a:solidFill>
                  <a:srgbClr val="FF0000"/>
                </a:solidFill>
                <a:latin typeface="+mj-ea"/>
                <a:ea typeface="+mj-ea"/>
              </a:rPr>
              <a:t>사업강점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314699" y="557511"/>
            <a:ext cx="688022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000" b="1" spc="-150" dirty="0">
                <a:latin typeface="+mj-ea"/>
                <a:ea typeface="+mj-ea"/>
              </a:rPr>
              <a:t>UPS, FEDEX  </a:t>
            </a:r>
            <a:r>
              <a:rPr lang="ko-KR" altLang="en-US" b="1" spc="-150" dirty="0">
                <a:latin typeface="+mj-ea"/>
                <a:ea typeface="+mj-ea"/>
              </a:rPr>
              <a:t>최대 </a:t>
            </a:r>
            <a:r>
              <a:rPr lang="en-US" altLang="ko-KR" b="1" spc="-150" dirty="0">
                <a:latin typeface="+mj-ea"/>
                <a:ea typeface="+mj-ea"/>
              </a:rPr>
              <a:t>50%  Discount </a:t>
            </a:r>
            <a:endParaRPr lang="ko-KR" altLang="en-US" b="1" spc="-150" dirty="0">
              <a:latin typeface="+mj-ea"/>
              <a:ea typeface="+mj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56606" y="1361243"/>
            <a:ext cx="3820426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ko-KR" alt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미국내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배송비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 경쟁력 확보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, FEDEX 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최대 할인</a:t>
            </a: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1539888" y="5366478"/>
            <a:ext cx="13933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400" spc="-150" dirty="0">
                <a:solidFill>
                  <a:srgbClr val="292926"/>
                </a:solidFill>
                <a:latin typeface="+mj-ea"/>
                <a:ea typeface="+mj-ea"/>
              </a:rPr>
              <a:t>미국 내 </a:t>
            </a:r>
            <a:r>
              <a:rPr lang="ko-KR" altLang="en-US" sz="1400" spc="-150" dirty="0" err="1">
                <a:solidFill>
                  <a:srgbClr val="292926"/>
                </a:solidFill>
                <a:latin typeface="+mj-ea"/>
                <a:ea typeface="+mj-ea"/>
              </a:rPr>
              <a:t>운송요율</a:t>
            </a:r>
            <a:endParaRPr lang="en-US" altLang="ko-KR" sz="1400" spc="-150" dirty="0">
              <a:solidFill>
                <a:srgbClr val="292926"/>
              </a:solidFill>
              <a:latin typeface="+mj-ea"/>
              <a:ea typeface="+mj-ea"/>
            </a:endParaRPr>
          </a:p>
          <a:p>
            <a:pPr algn="ctr"/>
            <a:r>
              <a:rPr lang="en-US" altLang="ko-KR" sz="1400" spc="-150" dirty="0">
                <a:solidFill>
                  <a:srgbClr val="292926"/>
                </a:solidFill>
                <a:latin typeface="+mj-ea"/>
                <a:ea typeface="+mj-ea"/>
              </a:rPr>
              <a:t>45~50% </a:t>
            </a:r>
            <a:r>
              <a:rPr lang="ko-KR" altLang="en-US" sz="1400" spc="-150">
                <a:solidFill>
                  <a:srgbClr val="292926"/>
                </a:solidFill>
                <a:latin typeface="+mj-ea"/>
                <a:ea typeface="+mj-ea"/>
              </a:rPr>
              <a:t>할인</a:t>
            </a:r>
            <a:endParaRPr lang="en-US" altLang="ko-KR" sz="1400" spc="-150" dirty="0">
              <a:solidFill>
                <a:srgbClr val="292926"/>
              </a:solidFill>
              <a:latin typeface="+mj-ea"/>
              <a:ea typeface="+mj-ea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4667960" y="520130"/>
            <a:ext cx="44534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-  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제품별 최적 사이즈 적용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(ex)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매트리스 일반 운송 가능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)</a:t>
            </a:r>
          </a:p>
          <a:p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-  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제품 패킹  사이즈 제안  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‘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비용절감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’  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</a:t>
            </a:r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-  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파트너 </a:t>
            </a:r>
            <a:r>
              <a:rPr lang="ko-KR" altLang="en-US" sz="1400" spc="-1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쉽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경영으로 고객사 시행착오 최소화 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/ 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판매 극대화</a:t>
            </a:r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r>
              <a:rPr lang="en-US" altLang="ko-KR" sz="1400" spc="-150" dirty="0">
                <a:solidFill>
                  <a:srgbClr val="FF0000"/>
                </a:solidFill>
                <a:latin typeface="+mj-ea"/>
                <a:ea typeface="+mj-ea"/>
              </a:rPr>
              <a:t>-  10 LB </a:t>
            </a:r>
            <a:r>
              <a:rPr lang="ko-KR" altLang="en-US" sz="1400" spc="-150" dirty="0">
                <a:solidFill>
                  <a:srgbClr val="FF0000"/>
                </a:solidFill>
                <a:latin typeface="+mj-ea"/>
                <a:ea typeface="+mj-ea"/>
              </a:rPr>
              <a:t>미만 </a:t>
            </a:r>
            <a:r>
              <a:rPr lang="en-US" altLang="ko-KR" sz="1400" dirty="0">
                <a:solidFill>
                  <a:srgbClr val="FF0000"/>
                </a:solidFill>
                <a:latin typeface="+mj-ea"/>
                <a:ea typeface="+mj-ea"/>
              </a:rPr>
              <a:t>SMART POST </a:t>
            </a:r>
            <a:r>
              <a:rPr lang="ko-KR" altLang="en-US" sz="1400" dirty="0" err="1">
                <a:solidFill>
                  <a:srgbClr val="FF0000"/>
                </a:solidFill>
                <a:latin typeface="+mj-ea"/>
                <a:ea typeface="+mj-ea"/>
              </a:rPr>
              <a:t>요율</a:t>
            </a:r>
            <a:r>
              <a:rPr lang="ko-KR" altLang="en-US" sz="1400" dirty="0">
                <a:solidFill>
                  <a:srgbClr val="FF0000"/>
                </a:solidFill>
                <a:latin typeface="+mj-ea"/>
                <a:ea typeface="+mj-ea"/>
              </a:rPr>
              <a:t> 적용</a:t>
            </a:r>
            <a:r>
              <a:rPr lang="ko-KR" altLang="en-US" sz="1400" spc="-150" dirty="0">
                <a:solidFill>
                  <a:srgbClr val="FF0000"/>
                </a:solidFill>
                <a:latin typeface="+mj-ea"/>
                <a:ea typeface="+mj-ea"/>
              </a:rPr>
              <a:t> </a:t>
            </a: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17" y="3186634"/>
            <a:ext cx="2236703" cy="2083557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effectLst>
            <a:reflection stA="45000" endPos="5000" dist="508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7256545" y="3092202"/>
            <a:ext cx="1303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solidFill>
                  <a:srgbClr val="FF0000"/>
                </a:solidFill>
                <a:latin typeface="+mj-ea"/>
                <a:ea typeface="+mj-ea"/>
              </a:rPr>
              <a:t>부피무게 </a:t>
            </a:r>
            <a:endParaRPr lang="en-US" altLang="ko-KR" sz="2000" b="1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en-US" altLang="ko-KR" sz="2000" b="1" dirty="0">
                <a:solidFill>
                  <a:srgbClr val="FF0000"/>
                </a:solidFill>
                <a:latin typeface="+mj-ea"/>
                <a:ea typeface="+mj-ea"/>
              </a:rPr>
              <a:t>30% </a:t>
            </a:r>
            <a:r>
              <a:rPr lang="ko-KR" altLang="en-US" sz="2000" b="1" dirty="0">
                <a:solidFill>
                  <a:srgbClr val="FF0000"/>
                </a:solidFill>
                <a:latin typeface="+mj-ea"/>
                <a:ea typeface="+mj-ea"/>
              </a:rPr>
              <a:t>감소</a:t>
            </a:r>
            <a:r>
              <a:rPr lang="en-US" altLang="ko-KR" sz="2000" b="1" dirty="0">
                <a:solidFill>
                  <a:srgbClr val="FF0000"/>
                </a:solidFill>
                <a:latin typeface="+mj-ea"/>
                <a:ea typeface="+mj-ea"/>
              </a:rPr>
              <a:t>!</a:t>
            </a:r>
          </a:p>
          <a:p>
            <a:r>
              <a:rPr lang="en-US" altLang="ko-KR" sz="1200" dirty="0" err="1">
                <a:latin typeface="+mj-ea"/>
                <a:ea typeface="+mj-ea"/>
              </a:rPr>
              <a:t>Fedex</a:t>
            </a:r>
            <a:r>
              <a:rPr lang="en-US" altLang="ko-KR" sz="1200" dirty="0">
                <a:latin typeface="+mj-ea"/>
                <a:ea typeface="+mj-ea"/>
              </a:rPr>
              <a:t> standard</a:t>
            </a:r>
            <a:r>
              <a:rPr lang="ko-KR" altLang="en-US" sz="1200" dirty="0">
                <a:latin typeface="+mj-ea"/>
                <a:ea typeface="+mj-ea"/>
              </a:rPr>
              <a:t>기준</a:t>
            </a:r>
            <a:endParaRPr lang="en-US" altLang="ko-KR" sz="1200" dirty="0">
              <a:latin typeface="+mj-ea"/>
              <a:ea typeface="+mj-ea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29652" y="2380197"/>
            <a:ext cx="2066925" cy="3613426"/>
          </a:xfrm>
          <a:prstGeom prst="rect">
            <a:avLst/>
          </a:prstGeom>
        </p:spPr>
      </p:pic>
      <p:sp>
        <p:nvSpPr>
          <p:cNvPr id="13" name="왼쪽으로 구부러진 화살표 12"/>
          <p:cNvSpPr/>
          <p:nvPr/>
        </p:nvSpPr>
        <p:spPr>
          <a:xfrm>
            <a:off x="6547107" y="2967449"/>
            <a:ext cx="736980" cy="1391465"/>
          </a:xfrm>
          <a:prstGeom prst="curved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5" name="슬라이드 번호 개체 틀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>
                <a:latin typeface="+mj-ea"/>
                <a:ea typeface="+mj-ea"/>
              </a:rPr>
              <a:t>12</a:t>
            </a:r>
            <a:endParaRPr lang="ko-KR" altLang="en-US" dirty="0">
              <a:latin typeface="+mj-ea"/>
              <a:ea typeface="+mj-ea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5334066-ADBC-4909-A538-140D08B1F3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8494" y="1824317"/>
            <a:ext cx="1884275" cy="188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99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0" y="0"/>
            <a:ext cx="459457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75" y="2937608"/>
            <a:ext cx="1508746" cy="1521999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effectLst>
            <a:reflection stA="45000" endPos="5000" dist="50800" dir="5400000" sy="-100000" algn="bl" rotWithShape="0"/>
          </a:effectLst>
        </p:spPr>
      </p:pic>
      <p:sp>
        <p:nvSpPr>
          <p:cNvPr id="4" name="직사각형 3"/>
          <p:cNvSpPr/>
          <p:nvPr/>
        </p:nvSpPr>
        <p:spPr>
          <a:xfrm>
            <a:off x="340099" y="285815"/>
            <a:ext cx="2892758" cy="319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100" b="1" dirty="0">
                <a:solidFill>
                  <a:srgbClr val="FF0000"/>
                </a:solidFill>
                <a:latin typeface="+mj-ea"/>
                <a:ea typeface="+mj-ea"/>
              </a:rPr>
              <a:t>사업강점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314699" y="557511"/>
            <a:ext cx="68802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spc="-150" dirty="0">
                <a:latin typeface="+mj-ea"/>
                <a:ea typeface="+mj-ea"/>
              </a:rPr>
              <a:t>아마존 </a:t>
            </a:r>
            <a:r>
              <a:rPr lang="en-US" altLang="ko-KR" b="1" spc="-150" dirty="0">
                <a:latin typeface="+mj-ea"/>
                <a:ea typeface="+mj-ea"/>
              </a:rPr>
              <a:t>/ </a:t>
            </a:r>
            <a:r>
              <a:rPr lang="ko-KR" altLang="en-US" b="1" spc="-150" dirty="0">
                <a:latin typeface="+mj-ea"/>
                <a:ea typeface="+mj-ea"/>
              </a:rPr>
              <a:t>이베이 등 온라인 어카운트 보유</a:t>
            </a:r>
            <a:endParaRPr lang="en-US" altLang="ko-KR" b="1" spc="-150" dirty="0">
              <a:latin typeface="+mj-ea"/>
              <a:ea typeface="+mj-ea"/>
            </a:endParaRPr>
          </a:p>
          <a:p>
            <a:r>
              <a:rPr lang="ko-KR" altLang="en-US" b="1" spc="-150" dirty="0">
                <a:latin typeface="+mj-ea"/>
                <a:ea typeface="+mj-ea"/>
              </a:rPr>
              <a:t>아마존 </a:t>
            </a:r>
            <a:r>
              <a:rPr lang="en-US" altLang="ko-KR" sz="3000" b="1" spc="-150" dirty="0">
                <a:latin typeface="+mj-ea"/>
                <a:ea typeface="+mj-ea"/>
              </a:rPr>
              <a:t>FBA </a:t>
            </a:r>
            <a:r>
              <a:rPr lang="ko-KR" altLang="en-US" b="1" spc="-150" dirty="0">
                <a:latin typeface="+mj-ea"/>
                <a:ea typeface="+mj-ea"/>
              </a:rPr>
              <a:t>운송 업체 등록</a:t>
            </a:r>
            <a:endParaRPr lang="en-US" altLang="ko-KR" b="1" spc="-150" dirty="0">
              <a:latin typeface="+mj-ea"/>
              <a:ea typeface="+mj-ea"/>
            </a:endParaRPr>
          </a:p>
        </p:txBody>
      </p:sp>
      <p:sp>
        <p:nvSpPr>
          <p:cNvPr id="24" name="슬라이드 번호 개체 틀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883C-422F-489C-96E3-C6811C178ED9}" type="slidenum">
              <a:rPr lang="ko-KR" altLang="en-US" smtClean="0">
                <a:latin typeface="+mj-ea"/>
                <a:ea typeface="+mj-ea"/>
              </a:rPr>
              <a:pPr/>
              <a:t>13</a:t>
            </a:fld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4784563" y="644569"/>
            <a:ext cx="45369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- </a:t>
            </a:r>
            <a:r>
              <a:rPr lang="ko-KR" altLang="en-US" sz="12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아마존 판매 </a:t>
            </a:r>
            <a:r>
              <a:rPr lang="en-US" altLang="ko-KR" sz="12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BEST 100 </a:t>
            </a:r>
            <a:r>
              <a:rPr lang="ko-KR" altLang="en-US" sz="12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등록</a:t>
            </a:r>
            <a:r>
              <a:rPr lang="en-US" altLang="ko-KR" sz="12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(2016. 5~ 6   4WEEKS)</a:t>
            </a:r>
          </a:p>
          <a:p>
            <a:r>
              <a:rPr lang="en-US" altLang="ko-KR" sz="12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- </a:t>
            </a:r>
            <a:r>
              <a:rPr lang="ko-KR" altLang="en-US" sz="12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베스트 크레딧 아마존어카운트 </a:t>
            </a:r>
            <a:endParaRPr lang="en-US" altLang="ko-KR" sz="12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buFontTx/>
              <a:buChar char="-"/>
            </a:pPr>
            <a:r>
              <a:rPr lang="ko-KR" altLang="en-US" sz="12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1200" spc="-150" dirty="0">
                <a:solidFill>
                  <a:srgbClr val="FF0000"/>
                </a:solidFill>
                <a:latin typeface="+mj-ea"/>
                <a:ea typeface="+mj-ea"/>
              </a:rPr>
              <a:t>아마존 </a:t>
            </a:r>
            <a:r>
              <a:rPr lang="en-US" altLang="ko-KR" sz="1200" spc="-150" dirty="0">
                <a:solidFill>
                  <a:srgbClr val="FF0000"/>
                </a:solidFill>
                <a:latin typeface="+mj-ea"/>
                <a:ea typeface="+mj-ea"/>
              </a:rPr>
              <a:t> FBA </a:t>
            </a:r>
            <a:r>
              <a:rPr lang="ko-KR" altLang="en-US" sz="1200" spc="-150" dirty="0">
                <a:solidFill>
                  <a:srgbClr val="FF0000"/>
                </a:solidFill>
                <a:latin typeface="+mj-ea"/>
                <a:ea typeface="+mj-ea"/>
              </a:rPr>
              <a:t>물류 운송 업체 </a:t>
            </a:r>
            <a:r>
              <a:rPr lang="ko-KR" altLang="en-US" sz="12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등록</a:t>
            </a:r>
            <a:r>
              <a:rPr lang="en-US" altLang="ko-KR" sz="12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(</a:t>
            </a:r>
            <a:r>
              <a:rPr lang="ko-KR" altLang="en-US" sz="12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아마존 창고로 운송 가능</a:t>
            </a:r>
            <a:r>
              <a:rPr lang="en-US" altLang="ko-KR" sz="12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)</a:t>
            </a:r>
          </a:p>
          <a:p>
            <a:pPr>
              <a:buFontTx/>
              <a:buChar char="-"/>
            </a:pPr>
            <a:r>
              <a:rPr lang="en-US" altLang="ko-KR" sz="12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12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다양한  제품 온라인 판매대행  경험 보유</a:t>
            </a:r>
            <a:endParaRPr lang="en-US" altLang="ko-KR" sz="12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buFontTx/>
              <a:buChar char="-"/>
            </a:pPr>
            <a:r>
              <a:rPr lang="en-US" altLang="ko-KR" sz="1200" spc="-150" dirty="0">
                <a:solidFill>
                  <a:srgbClr val="FF0000"/>
                </a:solidFill>
                <a:latin typeface="+mj-ea"/>
              </a:rPr>
              <a:t> KGL </a:t>
            </a:r>
            <a:r>
              <a:rPr lang="ko-KR" altLang="en-US" sz="1200" spc="-150" dirty="0">
                <a:solidFill>
                  <a:srgbClr val="FF0000"/>
                </a:solidFill>
                <a:latin typeface="+mj-ea"/>
              </a:rPr>
              <a:t>직영 </a:t>
            </a:r>
            <a:r>
              <a:rPr lang="ko-KR" altLang="en-US" sz="1200" spc="-150" dirty="0" err="1">
                <a:solidFill>
                  <a:srgbClr val="FF0000"/>
                </a:solidFill>
                <a:latin typeface="+mj-ea"/>
              </a:rPr>
              <a:t>온라인몰</a:t>
            </a:r>
            <a:r>
              <a:rPr lang="ko-KR" altLang="en-US" sz="1200" spc="-150" dirty="0">
                <a:solidFill>
                  <a:srgbClr val="FF0000"/>
                </a:solidFill>
                <a:latin typeface="+mj-ea"/>
              </a:rPr>
              <a:t> 운영 </a:t>
            </a:r>
            <a:r>
              <a:rPr lang="en-US" altLang="ko-KR" sz="1200" spc="-150" dirty="0">
                <a:solidFill>
                  <a:srgbClr val="FF0000"/>
                </a:solidFill>
                <a:latin typeface="+mj-ea"/>
              </a:rPr>
              <a:t>(KGLMALL.)</a:t>
            </a:r>
            <a:endParaRPr lang="ko-KR" altLang="en-US" sz="1200" spc="-150" dirty="0">
              <a:solidFill>
                <a:srgbClr val="FF0000"/>
              </a:solidFill>
              <a:latin typeface="+mj-ea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7834" y="4710368"/>
            <a:ext cx="1281914" cy="1450627"/>
          </a:xfrm>
          <a:prstGeom prst="rect">
            <a:avLst/>
          </a:prstGeom>
        </p:spPr>
      </p:pic>
      <p:pic>
        <p:nvPicPr>
          <p:cNvPr id="12" name="Picture 3" descr="Image result for RANGE ME LOGO IMAGE">
            <a:hlinkClick r:id="rId6" tgtFrame="_blank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521" y="4386093"/>
            <a:ext cx="2088079" cy="51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EBAY LOGO IMAGE">
            <a:hlinkClick r:id="rId8" tgtFrame="_blank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764" y="3189464"/>
            <a:ext cx="1782523" cy="78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mage result for OVERSTOCK LOGO IMAGE">
            <a:hlinkClick r:id="rId10" tgtFrame="_blank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085" y="5362858"/>
            <a:ext cx="2029202" cy="59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468" y="50557415"/>
            <a:ext cx="804332" cy="821947"/>
          </a:xfrm>
          <a:prstGeom prst="rect">
            <a:avLst/>
          </a:prstGeom>
        </p:spPr>
      </p:pic>
      <p:pic>
        <p:nvPicPr>
          <p:cNvPr id="20" name="Picture 1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868" y="50709815"/>
            <a:ext cx="804332" cy="821947"/>
          </a:xfrm>
          <a:prstGeom prst="rect">
            <a:avLst/>
          </a:prstGeom>
        </p:spPr>
      </p:pic>
      <p:pic>
        <p:nvPicPr>
          <p:cNvPr id="22" name="Picture 1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268" y="50862215"/>
            <a:ext cx="804332" cy="821947"/>
          </a:xfrm>
          <a:prstGeom prst="rect">
            <a:avLst/>
          </a:prstGeom>
        </p:spPr>
      </p:pic>
      <p:pic>
        <p:nvPicPr>
          <p:cNvPr id="25" name="image107.jpg"/>
          <p:cNvPicPr preferRelativeResize="0"/>
          <p:nvPr/>
        </p:nvPicPr>
        <p:blipFill>
          <a:blip r:embed="rId13" cstate="print"/>
          <a:stretch>
            <a:fillRect/>
          </a:stretch>
        </p:blipFill>
        <p:spPr>
          <a:xfrm>
            <a:off x="7407473" y="5314658"/>
            <a:ext cx="995797" cy="1282003"/>
          </a:xfrm>
          <a:prstGeom prst="rect">
            <a:avLst/>
          </a:prstGeom>
          <a:noFill/>
        </p:spPr>
      </p:pic>
      <p:pic>
        <p:nvPicPr>
          <p:cNvPr id="26" name="Picture 30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02419" y="4121107"/>
            <a:ext cx="1327952" cy="1046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7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837537" y="4139920"/>
            <a:ext cx="1206657" cy="118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477100" y="3913990"/>
            <a:ext cx="1239832" cy="126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8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992875" y="5742677"/>
            <a:ext cx="877497" cy="70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6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343696" y="5443451"/>
            <a:ext cx="685423" cy="980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19" descr="C:\Users\Dana\Documents\SW\images\red cart.JPG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653" y="2963855"/>
            <a:ext cx="475041" cy="979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25" descr="C:\Users\Dana\Documents\SW\images\white stand1.JPG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520" y="2940057"/>
            <a:ext cx="817004" cy="1003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9" descr="C:\Users\kgl\Desktop\9 inch-1.jpg"/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199" y="2139984"/>
            <a:ext cx="1383095" cy="113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7" descr="C:\Users\kgl\Desktop\10 inch.jpg"/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442" y="3263401"/>
            <a:ext cx="1394969" cy="92784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슬라이드 번호 개체 틀 23"/>
          <p:cNvSpPr txBox="1">
            <a:spLocks/>
          </p:cNvSpPr>
          <p:nvPr/>
        </p:nvSpPr>
        <p:spPr>
          <a:xfrm>
            <a:off x="6529268" y="643553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>
                <a:latin typeface="+mj-ea"/>
                <a:ea typeface="+mj-ea"/>
              </a:rPr>
              <a:t>13</a:t>
            </a:r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78513" y="381405"/>
            <a:ext cx="4232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온라인 판매 고객사 지원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(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판매등록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/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배송 외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)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4820079" y="2037219"/>
            <a:ext cx="2657021" cy="84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99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0" y="0"/>
            <a:ext cx="459457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40099" y="285815"/>
            <a:ext cx="2892758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100" b="1" dirty="0">
                <a:solidFill>
                  <a:srgbClr val="FF0000"/>
                </a:solidFill>
                <a:latin typeface="+mj-ea"/>
                <a:ea typeface="+mj-ea"/>
              </a:rPr>
              <a:t>사업강점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314699" y="557511"/>
            <a:ext cx="6880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spc="-150" dirty="0">
                <a:latin typeface="+mj-ea"/>
                <a:ea typeface="+mj-ea"/>
              </a:rPr>
              <a:t>고객 맞춤형 </a:t>
            </a:r>
            <a:r>
              <a:rPr lang="en-US" altLang="ko-KR" b="1" spc="-150" dirty="0">
                <a:latin typeface="+mj-ea"/>
                <a:ea typeface="+mj-ea"/>
              </a:rPr>
              <a:t>CS </a:t>
            </a:r>
            <a:r>
              <a:rPr lang="ko-KR" altLang="en-US" b="1" spc="-150" dirty="0">
                <a:latin typeface="+mj-ea"/>
                <a:ea typeface="+mj-ea"/>
              </a:rPr>
              <a:t>팀 운영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4659820" y="646830"/>
            <a:ext cx="3786142" cy="307777"/>
          </a:xfrm>
          <a:prstGeom prst="rect">
            <a:avLst/>
          </a:prstGeom>
          <a:solidFill>
            <a:srgbClr val="019591"/>
          </a:solidFill>
        </p:spPr>
        <p:txBody>
          <a:bodyPr wrap="square">
            <a:spAutoFit/>
          </a:bodyPr>
          <a:lstStyle/>
          <a:p>
            <a:r>
              <a:rPr lang="ko-KR" altLang="en-US" sz="1400" b="1" spc="-150" dirty="0">
                <a:solidFill>
                  <a:schemeClr val="bg1"/>
                </a:solidFill>
                <a:latin typeface="+mj-ea"/>
                <a:ea typeface="+mj-ea"/>
              </a:rPr>
              <a:t>관리 서비스 </a:t>
            </a:r>
            <a:endParaRPr lang="en-US" altLang="ko-KR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48" name="그룹 47"/>
          <p:cNvGrpSpPr/>
          <p:nvPr/>
        </p:nvGrpSpPr>
        <p:grpSpPr>
          <a:xfrm>
            <a:off x="849324" y="1902579"/>
            <a:ext cx="2664296" cy="3781425"/>
            <a:chOff x="1259632" y="1971242"/>
            <a:chExt cx="2664296" cy="3781425"/>
          </a:xfrm>
        </p:grpSpPr>
        <p:sp>
          <p:nvSpPr>
            <p:cNvPr id="49" name="직사각형 48"/>
            <p:cNvSpPr/>
            <p:nvPr/>
          </p:nvSpPr>
          <p:spPr bwMode="auto">
            <a:xfrm>
              <a:off x="1890755" y="1971242"/>
              <a:ext cx="1395046" cy="517525"/>
            </a:xfrm>
            <a:prstGeom prst="rect">
              <a:avLst/>
            </a:prstGeom>
            <a:solidFill>
              <a:schemeClr val="tx2"/>
            </a:solidFill>
            <a:ln w="63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j-ea"/>
                  <a:ea typeface="+mj-ea"/>
                </a:rPr>
                <a:t>고객 전담팀</a:t>
              </a:r>
            </a:p>
          </p:txBody>
        </p:sp>
        <p:sp>
          <p:nvSpPr>
            <p:cNvPr id="50" name="직사각형 49"/>
            <p:cNvSpPr/>
            <p:nvPr/>
          </p:nvSpPr>
          <p:spPr bwMode="auto">
            <a:xfrm>
              <a:off x="1259632" y="3422217"/>
              <a:ext cx="1176703" cy="51752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100" b="1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51" name="직사각형 50"/>
            <p:cNvSpPr/>
            <p:nvPr/>
          </p:nvSpPr>
          <p:spPr bwMode="auto">
            <a:xfrm>
              <a:off x="1281612" y="4328679"/>
              <a:ext cx="1176704" cy="51752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100" b="1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52" name="직사각형 51"/>
            <p:cNvSpPr/>
            <p:nvPr/>
          </p:nvSpPr>
          <p:spPr bwMode="auto">
            <a:xfrm>
              <a:off x="1259632" y="5235142"/>
              <a:ext cx="1176703" cy="51752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100" b="1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53" name="직사각형 52"/>
            <p:cNvSpPr/>
            <p:nvPr/>
          </p:nvSpPr>
          <p:spPr bwMode="auto">
            <a:xfrm>
              <a:off x="2747225" y="3379354"/>
              <a:ext cx="1176703" cy="51752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100" b="1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54" name="직사각형 53"/>
            <p:cNvSpPr/>
            <p:nvPr/>
          </p:nvSpPr>
          <p:spPr bwMode="auto">
            <a:xfrm>
              <a:off x="2747225" y="4284229"/>
              <a:ext cx="1176703" cy="51911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100" b="1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55" name="TextBox 20"/>
            <p:cNvSpPr txBox="1">
              <a:spLocks noChangeArrowheads="1"/>
            </p:cNvSpPr>
            <p:nvPr/>
          </p:nvSpPr>
          <p:spPr bwMode="auto">
            <a:xfrm>
              <a:off x="1297732" y="3545988"/>
              <a:ext cx="1154595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ko-KR" altLang="en-US" sz="1100" b="1" dirty="0">
                  <a:latin typeface="+mj-ea"/>
                  <a:ea typeface="+mj-ea"/>
                </a:rPr>
                <a:t>판매</a:t>
              </a:r>
              <a:r>
                <a:rPr lang="en-US" altLang="ko-KR" sz="1100" b="1" dirty="0">
                  <a:latin typeface="+mj-ea"/>
                  <a:ea typeface="+mj-ea"/>
                </a:rPr>
                <a:t>/</a:t>
              </a:r>
              <a:r>
                <a:rPr lang="ko-KR" altLang="en-US" sz="1100" b="1" dirty="0">
                  <a:latin typeface="+mj-ea"/>
                  <a:ea typeface="+mj-ea"/>
                </a:rPr>
                <a:t>마케팅팀</a:t>
              </a:r>
            </a:p>
          </p:txBody>
        </p:sp>
        <p:sp>
          <p:nvSpPr>
            <p:cNvPr id="56" name="TextBox 21"/>
            <p:cNvSpPr txBox="1">
              <a:spLocks noChangeArrowheads="1"/>
            </p:cNvSpPr>
            <p:nvPr/>
          </p:nvSpPr>
          <p:spPr bwMode="auto">
            <a:xfrm>
              <a:off x="1378366" y="4448739"/>
              <a:ext cx="97696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000" b="1" dirty="0">
                  <a:latin typeface="+mj-ea"/>
                  <a:ea typeface="+mj-ea"/>
                </a:rPr>
                <a:t>ON/OFF </a:t>
              </a:r>
              <a:r>
                <a:rPr lang="ko-KR" altLang="en-US" sz="1000" b="1" dirty="0">
                  <a:latin typeface="+mj-ea"/>
                  <a:ea typeface="+mj-ea"/>
                </a:rPr>
                <a:t>판매</a:t>
              </a:r>
            </a:p>
          </p:txBody>
        </p:sp>
        <p:sp>
          <p:nvSpPr>
            <p:cNvPr id="57" name="TextBox 22"/>
            <p:cNvSpPr txBox="1">
              <a:spLocks noChangeArrowheads="1"/>
            </p:cNvSpPr>
            <p:nvPr/>
          </p:nvSpPr>
          <p:spPr bwMode="auto">
            <a:xfrm>
              <a:off x="1326243" y="5371200"/>
              <a:ext cx="1043576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ko-KR" sz="1100" b="1" dirty="0">
                  <a:latin typeface="+mj-ea"/>
                  <a:ea typeface="+mj-ea"/>
                </a:rPr>
                <a:t> </a:t>
              </a:r>
              <a:r>
                <a:rPr lang="ko-KR" altLang="en-US" sz="1100" b="1" dirty="0">
                  <a:latin typeface="+mj-ea"/>
                  <a:ea typeface="+mj-ea"/>
                </a:rPr>
                <a:t>마케팅 홍보</a:t>
              </a:r>
            </a:p>
          </p:txBody>
        </p:sp>
        <p:sp>
          <p:nvSpPr>
            <p:cNvPr id="58" name="TextBox 26"/>
            <p:cNvSpPr txBox="1">
              <a:spLocks noChangeArrowheads="1"/>
            </p:cNvSpPr>
            <p:nvPr/>
          </p:nvSpPr>
          <p:spPr bwMode="auto">
            <a:xfrm>
              <a:off x="2814056" y="3512709"/>
              <a:ext cx="1043575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ko-KR" altLang="en-US" sz="1100" b="1" dirty="0" err="1">
                  <a:latin typeface="+mj-ea"/>
                  <a:ea typeface="+mj-ea"/>
                </a:rPr>
                <a:t>물류팀</a:t>
              </a:r>
              <a:endParaRPr lang="ko-KR" altLang="en-US" sz="1100" b="1" dirty="0">
                <a:latin typeface="+mj-ea"/>
                <a:ea typeface="+mj-ea"/>
              </a:endParaRPr>
            </a:p>
          </p:txBody>
        </p:sp>
        <p:cxnSp>
          <p:nvCxnSpPr>
            <p:cNvPr id="59" name="직선 연결선 58"/>
            <p:cNvCxnSpPr>
              <a:stCxn id="49" idx="2"/>
            </p:cNvCxnSpPr>
            <p:nvPr/>
          </p:nvCxnSpPr>
          <p:spPr bwMode="auto">
            <a:xfrm>
              <a:off x="2588278" y="2488767"/>
              <a:ext cx="0" cy="5091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연결선 59"/>
            <p:cNvCxnSpPr/>
            <p:nvPr/>
          </p:nvCxnSpPr>
          <p:spPr bwMode="auto">
            <a:xfrm>
              <a:off x="1858974" y="2997967"/>
              <a:ext cx="0" cy="42425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직선 연결선 60"/>
            <p:cNvCxnSpPr/>
            <p:nvPr/>
          </p:nvCxnSpPr>
          <p:spPr bwMode="auto">
            <a:xfrm>
              <a:off x="1858974" y="3939741"/>
              <a:ext cx="0" cy="38893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직선 연결선 61"/>
            <p:cNvCxnSpPr/>
            <p:nvPr/>
          </p:nvCxnSpPr>
          <p:spPr bwMode="auto">
            <a:xfrm>
              <a:off x="1858974" y="4846204"/>
              <a:ext cx="0" cy="38893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직선 연결선 62"/>
            <p:cNvCxnSpPr/>
            <p:nvPr/>
          </p:nvCxnSpPr>
          <p:spPr bwMode="auto">
            <a:xfrm>
              <a:off x="3368548" y="2990417"/>
              <a:ext cx="0" cy="38893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직선 연결선 63"/>
            <p:cNvCxnSpPr/>
            <p:nvPr/>
          </p:nvCxnSpPr>
          <p:spPr bwMode="auto">
            <a:xfrm>
              <a:off x="3346567" y="3896878"/>
              <a:ext cx="0" cy="38735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직선 연결선 64"/>
            <p:cNvCxnSpPr/>
            <p:nvPr/>
          </p:nvCxnSpPr>
          <p:spPr bwMode="auto">
            <a:xfrm>
              <a:off x="1858974" y="2997966"/>
              <a:ext cx="1509574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직사각형 65"/>
            <p:cNvSpPr/>
            <p:nvPr/>
          </p:nvSpPr>
          <p:spPr bwMode="auto">
            <a:xfrm>
              <a:off x="2717917" y="5212918"/>
              <a:ext cx="1176703" cy="51752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100" b="1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cxnSp>
          <p:nvCxnSpPr>
            <p:cNvPr id="67" name="직선 연결선 66"/>
            <p:cNvCxnSpPr/>
            <p:nvPr/>
          </p:nvCxnSpPr>
          <p:spPr bwMode="auto">
            <a:xfrm>
              <a:off x="3349497" y="4816042"/>
              <a:ext cx="0" cy="38893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24"/>
            <p:cNvSpPr txBox="1">
              <a:spLocks noChangeArrowheads="1"/>
            </p:cNvSpPr>
            <p:nvPr/>
          </p:nvSpPr>
          <p:spPr bwMode="auto">
            <a:xfrm>
              <a:off x="2705263" y="5371200"/>
              <a:ext cx="1160791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100" b="1" dirty="0">
                  <a:latin typeface="+mj-ea"/>
                  <a:ea typeface="+mj-ea"/>
                </a:rPr>
                <a:t>  정시 배송</a:t>
              </a:r>
              <a:endParaRPr lang="en-US" altLang="ko-KR" sz="1100" b="1" dirty="0">
                <a:latin typeface="+mj-ea"/>
                <a:ea typeface="+mj-ea"/>
              </a:endParaRPr>
            </a:p>
          </p:txBody>
        </p:sp>
        <p:sp>
          <p:nvSpPr>
            <p:cNvPr id="69" name="Rectangle 3"/>
            <p:cNvSpPr/>
            <p:nvPr/>
          </p:nvSpPr>
          <p:spPr>
            <a:xfrm>
              <a:off x="3008419" y="4437112"/>
              <a:ext cx="69762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000" b="1" dirty="0">
                  <a:latin typeface="+mj-ea"/>
                  <a:ea typeface="+mj-ea"/>
                </a:rPr>
                <a:t>재고관리</a:t>
              </a:r>
            </a:p>
          </p:txBody>
        </p:sp>
      </p:grpSp>
      <p:grpSp>
        <p:nvGrpSpPr>
          <p:cNvPr id="70" name="그룹 69"/>
          <p:cNvGrpSpPr/>
          <p:nvPr/>
        </p:nvGrpSpPr>
        <p:grpSpPr>
          <a:xfrm>
            <a:off x="4670814" y="1180873"/>
            <a:ext cx="4248472" cy="4936722"/>
            <a:chOff x="4499992" y="1444606"/>
            <a:chExt cx="4248472" cy="4936722"/>
          </a:xfrm>
        </p:grpSpPr>
        <p:grpSp>
          <p:nvGrpSpPr>
            <p:cNvPr id="71" name="그룹 14"/>
            <p:cNvGrpSpPr/>
            <p:nvPr/>
          </p:nvGrpSpPr>
          <p:grpSpPr>
            <a:xfrm>
              <a:off x="4572000" y="1801102"/>
              <a:ext cx="4176464" cy="4580226"/>
              <a:chOff x="4860032" y="1674684"/>
              <a:chExt cx="4176464" cy="4580226"/>
            </a:xfrm>
          </p:grpSpPr>
          <p:sp>
            <p:nvSpPr>
              <p:cNvPr id="73" name="직사각형 72"/>
              <p:cNvSpPr/>
              <p:nvPr/>
            </p:nvSpPr>
            <p:spPr bwMode="auto">
              <a:xfrm>
                <a:off x="6948264" y="4017755"/>
                <a:ext cx="2035129" cy="2237155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 lIns="92046" tIns="46024" rIns="92046" bIns="46024" rtlCol="0" anchor="ctr"/>
              <a:lstStyle/>
              <a:p>
                <a:pPr algn="ctr" eaLnBrk="0" fontAlgn="auto" latinLnBrk="0" hangingPunct="0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400" kern="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74" name="직사각형 73"/>
              <p:cNvSpPr/>
              <p:nvPr/>
            </p:nvSpPr>
            <p:spPr bwMode="auto">
              <a:xfrm>
                <a:off x="6948264" y="1680017"/>
                <a:ext cx="2035129" cy="2237155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 lIns="92046" tIns="46024" rIns="92046" bIns="46024" rtlCol="0" anchor="ctr"/>
              <a:lstStyle/>
              <a:p>
                <a:pPr algn="ctr" eaLnBrk="0" fontAlgn="auto" latinLnBrk="0" hangingPunct="0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400" kern="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75" name="직사각형 74"/>
              <p:cNvSpPr/>
              <p:nvPr/>
            </p:nvSpPr>
            <p:spPr bwMode="auto">
              <a:xfrm>
                <a:off x="4860032" y="4017755"/>
                <a:ext cx="2035129" cy="2237155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 lIns="92046" tIns="46024" rIns="92046" bIns="46024" rtlCol="0" anchor="ctr"/>
              <a:lstStyle/>
              <a:p>
                <a:pPr algn="ctr" eaLnBrk="0" fontAlgn="auto" latinLnBrk="0" hangingPunct="0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400" kern="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76" name="직사각형 75"/>
              <p:cNvSpPr/>
              <p:nvPr/>
            </p:nvSpPr>
            <p:spPr bwMode="auto">
              <a:xfrm>
                <a:off x="4861318" y="1674684"/>
                <a:ext cx="2035129" cy="2237155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 lIns="92046" tIns="46024" rIns="92046" bIns="46024" rtlCol="0" anchor="ctr"/>
              <a:lstStyle/>
              <a:p>
                <a:pPr algn="ctr" eaLnBrk="0" fontAlgn="auto" latinLnBrk="0" hangingPunct="0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400" kern="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77" name="Text Box 1151"/>
              <p:cNvSpPr txBox="1">
                <a:spLocks noChangeArrowheads="1"/>
              </p:cNvSpPr>
              <p:nvPr/>
            </p:nvSpPr>
            <p:spPr bwMode="auto">
              <a:xfrm>
                <a:off x="5065837" y="1744836"/>
                <a:ext cx="1641030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latinLnBrk="1"/>
                <a:r>
                  <a:rPr lang="ko-KR" altLang="en-US" sz="1100" b="1" dirty="0">
                    <a:solidFill>
                      <a:schemeClr val="bg1"/>
                    </a:solidFill>
                    <a:latin typeface="+mj-ea"/>
                    <a:ea typeface="+mj-ea"/>
                  </a:rPr>
                  <a:t>재고 및 입출고 관리</a:t>
                </a:r>
              </a:p>
            </p:txBody>
          </p:sp>
          <p:sp>
            <p:nvSpPr>
              <p:cNvPr id="78" name="AutoShape 1152"/>
              <p:cNvSpPr>
                <a:spLocks noChangeArrowheads="1"/>
              </p:cNvSpPr>
              <p:nvPr/>
            </p:nvSpPr>
            <p:spPr bwMode="auto">
              <a:xfrm>
                <a:off x="4909993" y="2079563"/>
                <a:ext cx="1916873" cy="1696073"/>
              </a:xfrm>
              <a:prstGeom prst="roundRect">
                <a:avLst>
                  <a:gd name="adj" fmla="val 6431"/>
                </a:avLst>
              </a:prstGeom>
              <a:solidFill>
                <a:schemeClr val="bg1"/>
              </a:solidFill>
              <a:ln w="12700">
                <a:noFill/>
                <a:round/>
                <a:headEnd/>
                <a:tailEnd/>
              </a:ln>
            </p:spPr>
            <p:txBody>
              <a:bodyPr wrap="none"/>
              <a:lstStyle/>
              <a:p>
                <a:pPr latinLnBrk="1"/>
                <a:endParaRPr lang="ko-KR" altLang="ko-KR"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79" name="Text Box 1153"/>
              <p:cNvSpPr txBox="1">
                <a:spLocks noChangeArrowheads="1"/>
              </p:cNvSpPr>
              <p:nvPr/>
            </p:nvSpPr>
            <p:spPr bwMode="auto">
              <a:xfrm>
                <a:off x="4920902" y="2110616"/>
                <a:ext cx="1896614" cy="600164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</p:spPr>
            <p:txBody>
              <a:bodyPr lIns="54000" rIns="54000">
                <a:spAutoFit/>
              </a:bodyPr>
              <a:lstStyle/>
              <a:p>
                <a:pPr marL="95250" indent="-95250" latinLnBrk="1">
                  <a:buFont typeface="Wingdings" pitchFamily="2" charset="2"/>
                  <a:buChar char="§"/>
                </a:pPr>
                <a:r>
                  <a:rPr lang="ko-KR" altLang="en-US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rPr>
                  <a:t>입출고 실시간 검수</a:t>
                </a:r>
              </a:p>
              <a:p>
                <a:pPr marL="95250" indent="-95250" latinLnBrk="1">
                  <a:buFont typeface="Wingdings" pitchFamily="2" charset="2"/>
                  <a:buChar char="§"/>
                </a:pPr>
                <a:r>
                  <a:rPr lang="ko-KR" altLang="en-US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rPr>
                  <a:t>정시 출고 </a:t>
                </a:r>
                <a:r>
                  <a:rPr lang="en-US" altLang="ko-KR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rPr>
                  <a:t>KPI </a:t>
                </a:r>
                <a:r>
                  <a:rPr lang="ko-KR" altLang="en-US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rPr>
                  <a:t>분석</a:t>
                </a:r>
              </a:p>
              <a:p>
                <a:pPr marL="95250" indent="-95250" latinLnBrk="1">
                  <a:buFont typeface="Wingdings" pitchFamily="2" charset="2"/>
                  <a:buChar char="§"/>
                </a:pPr>
                <a:r>
                  <a:rPr lang="ko-KR" altLang="en-US" sz="11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rPr>
                  <a:t>미출고</a:t>
                </a:r>
                <a:r>
                  <a:rPr lang="ko-KR" altLang="en-US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rPr>
                  <a:t> 사유 관리</a:t>
                </a:r>
              </a:p>
            </p:txBody>
          </p:sp>
          <p:sp>
            <p:nvSpPr>
              <p:cNvPr id="80" name="Text Box 1158"/>
              <p:cNvSpPr txBox="1">
                <a:spLocks noChangeArrowheads="1"/>
              </p:cNvSpPr>
              <p:nvPr/>
            </p:nvSpPr>
            <p:spPr bwMode="auto">
              <a:xfrm>
                <a:off x="7211799" y="1751599"/>
                <a:ext cx="1463369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latinLnBrk="1"/>
                <a:r>
                  <a:rPr lang="en-US" altLang="ko-KR" sz="1100" b="1" dirty="0">
                    <a:solidFill>
                      <a:schemeClr val="bg1"/>
                    </a:solidFill>
                    <a:latin typeface="+mj-ea"/>
                    <a:ea typeface="+mj-ea"/>
                  </a:rPr>
                  <a:t>C/S </a:t>
                </a:r>
                <a:r>
                  <a:rPr lang="ko-KR" altLang="en-US" sz="1100" b="1" dirty="0">
                    <a:solidFill>
                      <a:schemeClr val="bg1"/>
                    </a:solidFill>
                    <a:latin typeface="+mj-ea"/>
                    <a:ea typeface="+mj-ea"/>
                  </a:rPr>
                  <a:t>관리</a:t>
                </a:r>
              </a:p>
            </p:txBody>
          </p:sp>
          <p:sp>
            <p:nvSpPr>
              <p:cNvPr id="81" name="AutoShape 1159"/>
              <p:cNvSpPr>
                <a:spLocks noChangeArrowheads="1"/>
              </p:cNvSpPr>
              <p:nvPr/>
            </p:nvSpPr>
            <p:spPr bwMode="auto">
              <a:xfrm>
                <a:off x="7010747" y="2108564"/>
                <a:ext cx="1918432" cy="1696073"/>
              </a:xfrm>
              <a:prstGeom prst="roundRect">
                <a:avLst>
                  <a:gd name="adj" fmla="val 6431"/>
                </a:avLst>
              </a:prstGeom>
              <a:solidFill>
                <a:schemeClr val="bg1"/>
              </a:solidFill>
              <a:ln w="12700">
                <a:noFill/>
                <a:round/>
                <a:headEnd/>
                <a:tailEnd/>
              </a:ln>
            </p:spPr>
            <p:txBody>
              <a:bodyPr wrap="none"/>
              <a:lstStyle/>
              <a:p>
                <a:pPr latinLnBrk="1"/>
                <a:endParaRPr lang="ko-KR" altLang="ko-KR"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82" name="Text Box 1160"/>
              <p:cNvSpPr txBox="1">
                <a:spLocks noChangeArrowheads="1"/>
              </p:cNvSpPr>
              <p:nvPr/>
            </p:nvSpPr>
            <p:spPr bwMode="auto">
              <a:xfrm>
                <a:off x="7092280" y="2112065"/>
                <a:ext cx="1896614" cy="938719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</p:spPr>
            <p:txBody>
              <a:bodyPr lIns="54000" rIns="54000">
                <a:spAutoFit/>
              </a:bodyPr>
              <a:lstStyle/>
              <a:p>
                <a:pPr marL="95250" indent="-95250" latinLnBrk="1">
                  <a:buFont typeface="Wingdings" pitchFamily="2" charset="2"/>
                  <a:buChar char="§"/>
                </a:pPr>
                <a:r>
                  <a:rPr lang="ko-KR" altLang="en-US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rPr>
                  <a:t>화물 추적 관리</a:t>
                </a:r>
              </a:p>
              <a:p>
                <a:pPr marL="95250" indent="-95250" latinLnBrk="1">
                  <a:buFont typeface="Wingdings" pitchFamily="2" charset="2"/>
                  <a:buChar char="§"/>
                </a:pPr>
                <a:r>
                  <a:rPr lang="ko-KR" altLang="en-US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rPr>
                  <a:t>분실 </a:t>
                </a:r>
                <a:r>
                  <a:rPr lang="ko-KR" altLang="en-US" sz="11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rPr>
                  <a:t>파손등</a:t>
                </a:r>
                <a:r>
                  <a:rPr lang="ko-KR" altLang="en-US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rPr>
                  <a:t> 사고건 처리</a:t>
                </a:r>
              </a:p>
              <a:p>
                <a:pPr marL="95250" indent="-95250" latinLnBrk="1">
                  <a:buFont typeface="Wingdings" pitchFamily="2" charset="2"/>
                  <a:buChar char="§"/>
                </a:pPr>
                <a:endParaRPr lang="ko-KR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  <a:p>
                <a:pPr marL="95250" indent="-95250" latinLnBrk="1">
                  <a:buFont typeface="Wingdings" pitchFamily="2" charset="2"/>
                  <a:buChar char="§"/>
                </a:pPr>
                <a:endParaRPr lang="ko-KR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  <a:p>
                <a:pPr marL="95250" indent="-95250" latinLnBrk="1">
                  <a:buFont typeface="Wingdings" pitchFamily="2" charset="2"/>
                  <a:buChar char="§"/>
                </a:pPr>
                <a:endParaRPr lang="ko-KR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83" name="Text Box 1151"/>
              <p:cNvSpPr txBox="1">
                <a:spLocks noChangeArrowheads="1"/>
              </p:cNvSpPr>
              <p:nvPr/>
            </p:nvSpPr>
            <p:spPr bwMode="auto">
              <a:xfrm>
                <a:off x="4908435" y="4070690"/>
                <a:ext cx="1969860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latinLnBrk="1"/>
                <a:r>
                  <a:rPr lang="ko-KR" altLang="en-US" sz="1100" b="1" dirty="0">
                    <a:solidFill>
                      <a:schemeClr val="bg1"/>
                    </a:solidFill>
                    <a:latin typeface="+mj-ea"/>
                    <a:ea typeface="+mj-ea"/>
                  </a:rPr>
                  <a:t>전용시스템 연동</a:t>
                </a:r>
              </a:p>
            </p:txBody>
          </p:sp>
          <p:sp>
            <p:nvSpPr>
              <p:cNvPr id="84" name="AutoShape 1152"/>
              <p:cNvSpPr>
                <a:spLocks noChangeArrowheads="1"/>
              </p:cNvSpPr>
              <p:nvPr/>
            </p:nvSpPr>
            <p:spPr bwMode="auto">
              <a:xfrm>
                <a:off x="4911551" y="4400739"/>
                <a:ext cx="1915315" cy="1705248"/>
              </a:xfrm>
              <a:prstGeom prst="roundRect">
                <a:avLst>
                  <a:gd name="adj" fmla="val 6431"/>
                </a:avLst>
              </a:prstGeom>
              <a:solidFill>
                <a:schemeClr val="bg1"/>
              </a:solidFill>
              <a:ln w="12700">
                <a:noFill/>
                <a:round/>
                <a:headEnd/>
                <a:tailEnd/>
              </a:ln>
            </p:spPr>
            <p:txBody>
              <a:bodyPr wrap="none"/>
              <a:lstStyle/>
              <a:p>
                <a:pPr latinLnBrk="1"/>
                <a:endParaRPr lang="ko-KR" altLang="ko-KR"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85" name="Text Box 1153"/>
              <p:cNvSpPr txBox="1">
                <a:spLocks noChangeArrowheads="1"/>
              </p:cNvSpPr>
              <p:nvPr/>
            </p:nvSpPr>
            <p:spPr bwMode="auto">
              <a:xfrm>
                <a:off x="4933544" y="4508114"/>
                <a:ext cx="1896614" cy="430887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</p:spPr>
            <p:txBody>
              <a:bodyPr lIns="54000" rIns="54000">
                <a:spAutoFit/>
              </a:bodyPr>
              <a:lstStyle/>
              <a:p>
                <a:pPr marL="95250" indent="-95250" latinLnBrk="1">
                  <a:buFont typeface="Wingdings" pitchFamily="2" charset="2"/>
                  <a:buChar char="§"/>
                </a:pPr>
                <a:r>
                  <a:rPr lang="ko-KR" altLang="en-US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rPr>
                  <a:t>입출고</a:t>
                </a:r>
                <a:r>
                  <a:rPr lang="en-US" altLang="ko-KR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rPr>
                  <a:t> </a:t>
                </a:r>
                <a:r>
                  <a:rPr lang="ko-KR" altLang="en-US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rPr>
                  <a:t>업무 간소화</a:t>
                </a:r>
              </a:p>
              <a:p>
                <a:pPr marL="95250" indent="-95250" latinLnBrk="1">
                  <a:buFont typeface="Wingdings" pitchFamily="2" charset="2"/>
                  <a:buChar char="§"/>
                </a:pPr>
                <a:r>
                  <a:rPr lang="ko-KR" altLang="en-US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rPr>
                  <a:t>체계적인 전산 관리 실시</a:t>
                </a:r>
              </a:p>
            </p:txBody>
          </p:sp>
          <p:sp>
            <p:nvSpPr>
              <p:cNvPr id="86" name="Text Box 1158"/>
              <p:cNvSpPr txBox="1">
                <a:spLocks noChangeArrowheads="1"/>
              </p:cNvSpPr>
              <p:nvPr/>
            </p:nvSpPr>
            <p:spPr bwMode="auto">
              <a:xfrm>
                <a:off x="6976476" y="4056208"/>
                <a:ext cx="1991678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latinLnBrk="1"/>
                <a:r>
                  <a:rPr lang="ko-KR" altLang="en-US" sz="1100" b="1" dirty="0">
                    <a:solidFill>
                      <a:schemeClr val="bg1"/>
                    </a:solidFill>
                    <a:latin typeface="+mj-ea"/>
                    <a:ea typeface="+mj-ea"/>
                  </a:rPr>
                  <a:t>사고방지 계획</a:t>
                </a:r>
              </a:p>
            </p:txBody>
          </p:sp>
          <p:sp>
            <p:nvSpPr>
              <p:cNvPr id="87" name="AutoShape 1159"/>
              <p:cNvSpPr>
                <a:spLocks noChangeArrowheads="1"/>
              </p:cNvSpPr>
              <p:nvPr/>
            </p:nvSpPr>
            <p:spPr bwMode="auto">
              <a:xfrm>
                <a:off x="7008866" y="4376842"/>
                <a:ext cx="1916873" cy="1729146"/>
              </a:xfrm>
              <a:prstGeom prst="roundRect">
                <a:avLst>
                  <a:gd name="adj" fmla="val 6431"/>
                </a:avLst>
              </a:prstGeom>
              <a:solidFill>
                <a:schemeClr val="bg1"/>
              </a:solidFill>
              <a:ln w="12700">
                <a:noFill/>
                <a:round/>
                <a:headEnd/>
                <a:tailEnd/>
              </a:ln>
            </p:spPr>
            <p:txBody>
              <a:bodyPr wrap="none"/>
              <a:lstStyle/>
              <a:p>
                <a:pPr latinLnBrk="1"/>
                <a:endParaRPr lang="ko-KR" altLang="ko-KR"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88" name="Text Box 1160"/>
              <p:cNvSpPr txBox="1">
                <a:spLocks noChangeArrowheads="1"/>
              </p:cNvSpPr>
              <p:nvPr/>
            </p:nvSpPr>
            <p:spPr bwMode="auto">
              <a:xfrm>
                <a:off x="7019883" y="4522972"/>
                <a:ext cx="2016613" cy="430887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</p:spPr>
            <p:txBody>
              <a:bodyPr wrap="square" lIns="54000" rIns="54000">
                <a:spAutoFit/>
              </a:bodyPr>
              <a:lstStyle/>
              <a:p>
                <a:pPr marL="95250" indent="-95250" latinLnBrk="1">
                  <a:buFont typeface="Wingdings" pitchFamily="2" charset="2"/>
                  <a:buChar char="§"/>
                </a:pPr>
                <a:r>
                  <a:rPr lang="ko-KR" altLang="en-US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rPr>
                  <a:t>사고사례분석통한 재발방지</a:t>
                </a:r>
              </a:p>
              <a:p>
                <a:pPr marL="95250" indent="-95250" latinLnBrk="1">
                  <a:buFont typeface="Wingdings" pitchFamily="2" charset="2"/>
                  <a:buChar char="§"/>
                </a:pPr>
                <a:r>
                  <a:rPr lang="ko-KR" altLang="en-US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rPr>
                  <a:t>현장 프로세스 개선</a:t>
                </a:r>
              </a:p>
            </p:txBody>
          </p:sp>
          <p:pic>
            <p:nvPicPr>
              <p:cNvPr id="89" name="Picture 40" descr="2006122613402082332_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308304" y="2710780"/>
                <a:ext cx="1330473" cy="9779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0" name="Picture 2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376500" y="2771917"/>
                <a:ext cx="1033729" cy="853701"/>
              </a:xfrm>
              <a:prstGeom prst="rect">
                <a:avLst/>
              </a:prstGeom>
              <a:noFill/>
              <a:ln w="9525" algn="ctr">
                <a:noFill/>
                <a:prstDash val="sysDot"/>
                <a:miter lim="800000"/>
                <a:headEnd/>
                <a:tailEnd type="none" w="lg" len="lg"/>
              </a:ln>
            </p:spPr>
          </p:pic>
          <p:sp>
            <p:nvSpPr>
              <p:cNvPr id="91" name="Rectangle 80" descr="s9_img02"/>
              <p:cNvSpPr>
                <a:spLocks noChangeArrowheads="1"/>
              </p:cNvSpPr>
              <p:nvPr/>
            </p:nvSpPr>
            <p:spPr bwMode="auto">
              <a:xfrm>
                <a:off x="7484382" y="5025867"/>
                <a:ext cx="1112409" cy="898447"/>
              </a:xfrm>
              <a:prstGeom prst="rect">
                <a:avLst/>
              </a:prstGeom>
              <a:blipFill dpi="0" rotWithShape="0">
                <a:blip r:embed="rId5" cstate="print"/>
                <a:srcRect/>
                <a:stretch>
                  <a:fillRect/>
                </a:stretch>
              </a:blipFill>
              <a:ln w="9525">
                <a:solidFill>
                  <a:srgbClr val="DDDDDD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latinLnBrk="1"/>
                <a:endParaRPr lang="ko-KR" altLang="en-US"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92" name="Group 42"/>
              <p:cNvGrpSpPr>
                <a:grpSpLocks/>
              </p:cNvGrpSpPr>
              <p:nvPr/>
            </p:nvGrpSpPr>
            <p:grpSpPr bwMode="auto">
              <a:xfrm>
                <a:off x="5292080" y="4979692"/>
                <a:ext cx="1192278" cy="910271"/>
                <a:chOff x="3985" y="2385"/>
                <a:chExt cx="1586" cy="1315"/>
              </a:xfrm>
            </p:grpSpPr>
            <p:grpSp>
              <p:nvGrpSpPr>
                <p:cNvPr id="93" name="Group 43"/>
                <p:cNvGrpSpPr>
                  <a:grpSpLocks/>
                </p:cNvGrpSpPr>
                <p:nvPr/>
              </p:nvGrpSpPr>
              <p:grpSpPr bwMode="auto">
                <a:xfrm>
                  <a:off x="3985" y="2385"/>
                  <a:ext cx="1586" cy="945"/>
                  <a:chOff x="3985" y="2385"/>
                  <a:chExt cx="1586" cy="945"/>
                </a:xfrm>
              </p:grpSpPr>
              <p:pic>
                <p:nvPicPr>
                  <p:cNvPr id="95" name="Picture 49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3985" y="2385"/>
                    <a:ext cx="1115" cy="654"/>
                  </a:xfrm>
                  <a:prstGeom prst="rect">
                    <a:avLst/>
                  </a:prstGeom>
                  <a:noFill/>
                  <a:ln w="1">
                    <a:noFill/>
                    <a:miter lim="800000"/>
                    <a:headEnd/>
                    <a:tailEnd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</p:pic>
              <p:pic>
                <p:nvPicPr>
                  <p:cNvPr id="96" name="Picture 53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/>
                  <a:srcRect/>
                  <a:stretch>
                    <a:fillRect/>
                  </a:stretch>
                </p:blipFill>
                <p:spPr bwMode="auto">
                  <a:xfrm>
                    <a:off x="4785" y="2790"/>
                    <a:ext cx="786" cy="54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</p:pic>
            </p:grpSp>
            <p:pic>
              <p:nvPicPr>
                <p:cNvPr id="94" name="Picture 26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4200" y="3112"/>
                  <a:ext cx="810" cy="588"/>
                </a:xfrm>
                <a:prstGeom prst="rect">
                  <a:avLst/>
                </a:prstGeom>
                <a:noFill/>
                <a:ln w="9525" algn="ctr">
                  <a:noFill/>
                  <a:prstDash val="sysDot"/>
                  <a:miter lim="800000"/>
                  <a:headEnd/>
                  <a:tailEnd type="none" w="lg" len="lg"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</p:pic>
          </p:grpSp>
        </p:grpSp>
        <p:sp>
          <p:nvSpPr>
            <p:cNvPr id="72" name="TextBox 12"/>
            <p:cNvSpPr txBox="1">
              <a:spLocks noChangeArrowheads="1"/>
            </p:cNvSpPr>
            <p:nvPr/>
          </p:nvSpPr>
          <p:spPr bwMode="auto">
            <a:xfrm>
              <a:off x="4499992" y="1444606"/>
              <a:ext cx="1926981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ko-KR" altLang="en-US" sz="1100" b="1" dirty="0">
                <a:latin typeface="+mj-ea"/>
                <a:ea typeface="+mj-ea"/>
              </a:endParaRPr>
            </a:p>
          </p:txBody>
        </p:sp>
      </p:grpSp>
      <p:sp>
        <p:nvSpPr>
          <p:cNvPr id="98" name="슬라이드 번호 개체 틀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>
                <a:latin typeface="+mj-ea"/>
                <a:ea typeface="+mj-ea"/>
              </a:rPr>
              <a:t>14</a:t>
            </a:r>
            <a:endParaRPr lang="ko-KR" altLang="en-US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661199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0" y="0"/>
            <a:ext cx="459457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340099" y="285815"/>
            <a:ext cx="2892758" cy="319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100" b="1" dirty="0">
                <a:solidFill>
                  <a:srgbClr val="FF0000"/>
                </a:solidFill>
                <a:latin typeface="+mj-ea"/>
                <a:ea typeface="+mj-ea"/>
              </a:rPr>
              <a:t>사업강점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314699" y="557511"/>
            <a:ext cx="6880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spc="-150" dirty="0">
                <a:latin typeface="+mj-ea"/>
                <a:ea typeface="+mj-ea"/>
              </a:rPr>
              <a:t>한국제품 미국</a:t>
            </a:r>
            <a:r>
              <a:rPr lang="en-US" altLang="ko-KR" b="1" spc="-150" dirty="0">
                <a:latin typeface="+mj-ea"/>
                <a:ea typeface="+mj-ea"/>
              </a:rPr>
              <a:t>/</a:t>
            </a:r>
            <a:r>
              <a:rPr lang="ko-KR" altLang="en-US" b="1" spc="-150" dirty="0">
                <a:latin typeface="+mj-ea"/>
                <a:ea typeface="+mj-ea"/>
              </a:rPr>
              <a:t>유럽 시장 공급 경험</a:t>
            </a:r>
            <a:endParaRPr lang="en-US" altLang="ko-KR" b="1" spc="-150" dirty="0">
              <a:latin typeface="+mj-ea"/>
              <a:ea typeface="+mj-ea"/>
            </a:endParaRPr>
          </a:p>
        </p:txBody>
      </p:sp>
      <p:sp>
        <p:nvSpPr>
          <p:cNvPr id="24" name="슬라이드 번호 개체 틀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883C-422F-489C-96E3-C6811C178ED9}" type="slidenum">
              <a:rPr lang="ko-KR" altLang="en-US" smtClean="0">
                <a:latin typeface="+mj-ea"/>
                <a:ea typeface="+mj-ea"/>
              </a:rPr>
              <a:pPr/>
              <a:t>15</a:t>
            </a:fld>
            <a:endParaRPr lang="ko-KR" altLang="en-US" dirty="0">
              <a:latin typeface="+mj-ea"/>
              <a:ea typeface="+mj-ea"/>
            </a:endParaRPr>
          </a:p>
        </p:txBody>
      </p:sp>
      <p:pic>
        <p:nvPicPr>
          <p:cNvPr id="16" name="image107.jpg"/>
          <p:cNvPicPr preferRelativeResize="0"/>
          <p:nvPr/>
        </p:nvPicPr>
        <p:blipFill>
          <a:blip r:embed="rId3" cstate="print"/>
          <a:stretch>
            <a:fillRect/>
          </a:stretch>
        </p:blipFill>
        <p:spPr>
          <a:xfrm>
            <a:off x="4140200" y="-44521361"/>
            <a:ext cx="857250" cy="783165"/>
          </a:xfrm>
          <a:prstGeom prst="rect">
            <a:avLst/>
          </a:prstGeom>
          <a:noFill/>
        </p:spPr>
      </p:pic>
      <p:pic>
        <p:nvPicPr>
          <p:cNvPr id="17" name="Picture 1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468" y="50557415"/>
            <a:ext cx="804332" cy="821947"/>
          </a:xfrm>
          <a:prstGeom prst="rect">
            <a:avLst/>
          </a:prstGeom>
        </p:spPr>
      </p:pic>
      <p:pic>
        <p:nvPicPr>
          <p:cNvPr id="19" name="image107.jpg"/>
          <p:cNvPicPr preferRelativeResize="0"/>
          <p:nvPr/>
        </p:nvPicPr>
        <p:blipFill>
          <a:blip r:embed="rId3" cstate="print"/>
          <a:stretch>
            <a:fillRect/>
          </a:stretch>
        </p:blipFill>
        <p:spPr>
          <a:xfrm>
            <a:off x="4292600" y="-44368961"/>
            <a:ext cx="857250" cy="783165"/>
          </a:xfrm>
          <a:prstGeom prst="rect">
            <a:avLst/>
          </a:prstGeom>
          <a:noFill/>
        </p:spPr>
      </p:pic>
      <p:pic>
        <p:nvPicPr>
          <p:cNvPr id="20" name="Picture 1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868" y="50709815"/>
            <a:ext cx="804332" cy="821947"/>
          </a:xfrm>
          <a:prstGeom prst="rect">
            <a:avLst/>
          </a:prstGeom>
        </p:spPr>
      </p:pic>
      <p:pic>
        <p:nvPicPr>
          <p:cNvPr id="22" name="Picture 1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268" y="50862215"/>
            <a:ext cx="804332" cy="8219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58730" y="893692"/>
            <a:ext cx="42328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SK 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브랜드 화장품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(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온라인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) 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미국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/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유럽 공급</a:t>
            </a:r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</a:endParaRPr>
          </a:p>
          <a:p>
            <a:pPr marL="285750" indent="-285750">
              <a:buFontTx/>
              <a:buChar char="-"/>
            </a:pPr>
            <a:r>
              <a:rPr lang="ko-KR" altLang="en-US" sz="12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미국 </a:t>
            </a:r>
            <a:r>
              <a:rPr lang="en-US" altLang="ko-KR" sz="12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: Beauty Product Vendors &amp; Partners</a:t>
            </a:r>
          </a:p>
          <a:p>
            <a:pPr marL="285750" indent="-285750">
              <a:buFontTx/>
              <a:buChar char="-"/>
            </a:pPr>
            <a:r>
              <a:rPr lang="ko-KR" altLang="en-US" sz="12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유럽 </a:t>
            </a:r>
            <a:r>
              <a:rPr lang="en-US" altLang="ko-KR" sz="12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: TJX (TJ </a:t>
            </a:r>
            <a:r>
              <a:rPr lang="en-US" altLang="ko-KR" sz="1200" spc="-1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maxx</a:t>
            </a:r>
            <a:r>
              <a:rPr lang="en-US" altLang="ko-KR" sz="12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 </a:t>
            </a:r>
            <a:r>
              <a:rPr lang="ko-KR" altLang="en-US" sz="12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유럽</a:t>
            </a:r>
            <a:r>
              <a:rPr lang="en-US" altLang="ko-KR" sz="12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)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94578" y="2571750"/>
            <a:ext cx="4397022" cy="238125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53819" y="2196613"/>
            <a:ext cx="1109160" cy="638607"/>
          </a:xfrm>
          <a:prstGeom prst="rect">
            <a:avLst/>
          </a:prstGeom>
        </p:spPr>
      </p:pic>
      <p:grpSp>
        <p:nvGrpSpPr>
          <p:cNvPr id="21" name="그룹 20"/>
          <p:cNvGrpSpPr/>
          <p:nvPr/>
        </p:nvGrpSpPr>
        <p:grpSpPr>
          <a:xfrm>
            <a:off x="1192024" y="2201548"/>
            <a:ext cx="2118472" cy="3211474"/>
            <a:chOff x="1114385" y="4204037"/>
            <a:chExt cx="2118472" cy="3211474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14385" y="4204037"/>
              <a:ext cx="2118472" cy="3211474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15186" y="4204037"/>
              <a:ext cx="1504616" cy="964917"/>
            </a:xfrm>
            <a:prstGeom prst="rect">
              <a:avLst/>
            </a:prstGeom>
          </p:spPr>
        </p:pic>
      </p:grpSp>
      <p:sp>
        <p:nvSpPr>
          <p:cNvPr id="25" name="직사각형 24"/>
          <p:cNvSpPr/>
          <p:nvPr/>
        </p:nvSpPr>
        <p:spPr>
          <a:xfrm>
            <a:off x="314699" y="1078358"/>
            <a:ext cx="3844508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SCINIC 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화장품 미국 시장 공급</a:t>
            </a: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44076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0" y="0"/>
            <a:ext cx="459457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j-ea"/>
              <a:ea typeface="+mj-ea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40099" y="285815"/>
            <a:ext cx="2892758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100" b="1" dirty="0">
                <a:solidFill>
                  <a:srgbClr val="FF0000"/>
                </a:solidFill>
                <a:latin typeface="+mj-ea"/>
                <a:ea typeface="+mj-ea"/>
              </a:rPr>
              <a:t>사업강점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340099" y="806016"/>
            <a:ext cx="68802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spc="-150" dirty="0">
                <a:latin typeface="+mj-ea"/>
                <a:ea typeface="+mj-ea"/>
              </a:rPr>
              <a:t>이미 검증된 회사</a:t>
            </a:r>
            <a:r>
              <a:rPr lang="en-US" altLang="ko-KR" b="1" spc="-150" dirty="0">
                <a:latin typeface="+mj-ea"/>
                <a:ea typeface="+mj-ea"/>
              </a:rPr>
              <a:t>!</a:t>
            </a:r>
            <a:r>
              <a:rPr lang="ko-KR" altLang="en-US" b="1" spc="-150" dirty="0">
                <a:latin typeface="+mj-ea"/>
                <a:ea typeface="+mj-ea"/>
              </a:rPr>
              <a:t> </a:t>
            </a:r>
            <a:endParaRPr lang="en-US" altLang="ko-KR" b="1" spc="-150" dirty="0">
              <a:latin typeface="+mj-ea"/>
              <a:ea typeface="+mj-ea"/>
            </a:endParaRPr>
          </a:p>
          <a:p>
            <a:endParaRPr lang="en-US" altLang="ko-KR" b="1" spc="-150" dirty="0">
              <a:latin typeface="+mj-ea"/>
              <a:ea typeface="+mj-ea"/>
            </a:endParaRPr>
          </a:p>
          <a:p>
            <a:r>
              <a:rPr lang="en-US" altLang="ko-KR" b="1" spc="-150" dirty="0">
                <a:latin typeface="+mj-ea"/>
                <a:ea typeface="+mj-ea"/>
              </a:rPr>
              <a:t>KORTA 〮 </a:t>
            </a:r>
            <a:r>
              <a:rPr lang="en-US" altLang="ko-KR" b="1" spc="-150" dirty="0" err="1">
                <a:latin typeface="+mj-ea"/>
                <a:ea typeface="+mj-ea"/>
              </a:rPr>
              <a:t>aT</a:t>
            </a:r>
            <a:r>
              <a:rPr lang="en-US" altLang="ko-KR" b="1" spc="-150" dirty="0">
                <a:latin typeface="+mj-ea"/>
                <a:ea typeface="+mj-ea"/>
              </a:rPr>
              <a:t> </a:t>
            </a:r>
            <a:r>
              <a:rPr lang="ko-KR" altLang="en-US" b="1" spc="-150" dirty="0" err="1">
                <a:latin typeface="+mj-ea"/>
                <a:ea typeface="+mj-ea"/>
              </a:rPr>
              <a:t>한국농유공</a:t>
            </a:r>
            <a:r>
              <a:rPr lang="ko-KR" altLang="en-US" b="1" spc="-150" dirty="0">
                <a:latin typeface="+mj-ea"/>
                <a:ea typeface="+mj-ea"/>
              </a:rPr>
              <a:t> 지정 물류 센터</a:t>
            </a:r>
          </a:p>
        </p:txBody>
      </p:sp>
      <p:sp>
        <p:nvSpPr>
          <p:cNvPr id="98" name="슬라이드 번호 개체 틀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>
                <a:latin typeface="+mj-ea"/>
                <a:ea typeface="+mj-ea"/>
              </a:rPr>
              <a:t>16</a:t>
            </a:r>
            <a:endParaRPr lang="ko-KR" altLang="en-US" dirty="0">
              <a:latin typeface="+mj-ea"/>
              <a:ea typeface="+mj-ea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4678389" y="1754473"/>
            <a:ext cx="2127511" cy="1699743"/>
            <a:chOff x="5164432" y="617881"/>
            <a:chExt cx="3190252" cy="2496372"/>
          </a:xfrm>
        </p:grpSpPr>
        <p:pic>
          <p:nvPicPr>
            <p:cNvPr id="97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7968" y="1061536"/>
              <a:ext cx="3116716" cy="2052717"/>
            </a:xfrm>
            <a:prstGeom prst="rect">
              <a:avLst/>
            </a:prstGeom>
          </p:spPr>
        </p:pic>
        <p:sp>
          <p:nvSpPr>
            <p:cNvPr id="101" name="직사각형 100"/>
            <p:cNvSpPr/>
            <p:nvPr/>
          </p:nvSpPr>
          <p:spPr>
            <a:xfrm>
              <a:off x="5164432" y="617881"/>
              <a:ext cx="2625350" cy="4068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200" b="1" spc="-150" dirty="0">
                  <a:solidFill>
                    <a:srgbClr val="292926"/>
                  </a:solidFill>
                  <a:latin typeface="+mj-ea"/>
                  <a:ea typeface="+mj-ea"/>
                </a:rPr>
                <a:t>KOTRA </a:t>
              </a:r>
              <a:r>
                <a:rPr lang="ko-KR" altLang="en-US" sz="1200" b="1" spc="-150" dirty="0">
                  <a:solidFill>
                    <a:srgbClr val="292926"/>
                  </a:solidFill>
                  <a:latin typeface="+mj-ea"/>
                  <a:ea typeface="+mj-ea"/>
                </a:rPr>
                <a:t>지정 물류센터</a:t>
              </a:r>
              <a:endParaRPr lang="en-US" altLang="ko-KR" sz="1200" b="1" spc="-150" dirty="0">
                <a:solidFill>
                  <a:srgbClr val="292926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6915506" y="1748774"/>
            <a:ext cx="2116380" cy="1735735"/>
            <a:chOff x="7606182" y="-1405900"/>
            <a:chExt cx="3151333" cy="2666960"/>
          </a:xfrm>
        </p:grpSpPr>
        <p:pic>
          <p:nvPicPr>
            <p:cNvPr id="99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0799" y="-965167"/>
              <a:ext cx="3116716" cy="2226227"/>
            </a:xfrm>
            <a:prstGeom prst="rect">
              <a:avLst/>
            </a:prstGeom>
          </p:spPr>
        </p:pic>
        <p:sp>
          <p:nvSpPr>
            <p:cNvPr id="102" name="직사각형 101"/>
            <p:cNvSpPr/>
            <p:nvPr/>
          </p:nvSpPr>
          <p:spPr>
            <a:xfrm>
              <a:off x="7606182" y="-1405900"/>
              <a:ext cx="3151333" cy="4256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200" b="1" spc="-150" dirty="0" err="1">
                  <a:solidFill>
                    <a:srgbClr val="292926"/>
                  </a:solidFill>
                  <a:latin typeface="+mj-ea"/>
                  <a:ea typeface="+mj-ea"/>
                </a:rPr>
                <a:t>aT</a:t>
              </a:r>
              <a:r>
                <a:rPr lang="en-US" altLang="ko-KR" sz="1200" b="1" spc="-150" dirty="0">
                  <a:solidFill>
                    <a:srgbClr val="292926"/>
                  </a:solidFill>
                  <a:latin typeface="+mj-ea"/>
                  <a:ea typeface="+mj-ea"/>
                </a:rPr>
                <a:t>  </a:t>
              </a:r>
              <a:r>
                <a:rPr lang="ko-KR" altLang="en-US" sz="1200" b="1" spc="-150" dirty="0" err="1">
                  <a:solidFill>
                    <a:srgbClr val="292926"/>
                  </a:solidFill>
                  <a:latin typeface="+mj-ea"/>
                  <a:ea typeface="+mj-ea"/>
                </a:rPr>
                <a:t>한국농</a:t>
              </a:r>
              <a:r>
                <a:rPr lang="en-US" altLang="ko-KR" sz="1200" b="1" spc="-150" dirty="0">
                  <a:solidFill>
                    <a:srgbClr val="292926"/>
                  </a:solidFill>
                  <a:latin typeface="+mj-ea"/>
                  <a:ea typeface="+mj-ea"/>
                </a:rPr>
                <a:t>.</a:t>
              </a:r>
              <a:r>
                <a:rPr lang="ko-KR" altLang="en-US" sz="1200" b="1" spc="-150" dirty="0">
                  <a:solidFill>
                    <a:srgbClr val="292926"/>
                  </a:solidFill>
                  <a:latin typeface="+mj-ea"/>
                  <a:ea typeface="+mj-ea"/>
                </a:rPr>
                <a:t>유</a:t>
              </a:r>
              <a:r>
                <a:rPr lang="en-US" altLang="ko-KR" sz="1200" b="1" spc="-150" dirty="0">
                  <a:solidFill>
                    <a:srgbClr val="292926"/>
                  </a:solidFill>
                  <a:latin typeface="+mj-ea"/>
                  <a:ea typeface="+mj-ea"/>
                </a:rPr>
                <a:t>.</a:t>
              </a:r>
              <a:r>
                <a:rPr lang="ko-KR" altLang="en-US" sz="1200" b="1" spc="-150" dirty="0">
                  <a:solidFill>
                    <a:srgbClr val="292926"/>
                  </a:solidFill>
                  <a:latin typeface="+mj-ea"/>
                  <a:ea typeface="+mj-ea"/>
                </a:rPr>
                <a:t>공 지정물류센터 </a:t>
              </a:r>
              <a:endParaRPr lang="en-US" altLang="ko-KR" sz="1200" b="1" spc="-150" dirty="0">
                <a:solidFill>
                  <a:srgbClr val="292926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4102" name="Picture 6" descr="Image result for certifi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05" y="2449665"/>
            <a:ext cx="3487459" cy="279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00536" y="4354192"/>
            <a:ext cx="2224414" cy="1489121"/>
          </a:xfrm>
          <a:prstGeom prst="rect">
            <a:avLst/>
          </a:prstGeom>
        </p:spPr>
      </p:pic>
      <p:sp>
        <p:nvSpPr>
          <p:cNvPr id="17" name="직사각형 16"/>
          <p:cNvSpPr/>
          <p:nvPr/>
        </p:nvSpPr>
        <p:spPr>
          <a:xfrm>
            <a:off x="4707160" y="4067668"/>
            <a:ext cx="17507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spc="-150" dirty="0">
                <a:solidFill>
                  <a:srgbClr val="292926"/>
                </a:solidFill>
                <a:latin typeface="+mj-ea"/>
                <a:ea typeface="+mj-ea"/>
              </a:rPr>
              <a:t>POSCO </a:t>
            </a:r>
            <a:r>
              <a:rPr lang="ko-KR" altLang="en-US" sz="1200" b="1" spc="-150" dirty="0">
                <a:solidFill>
                  <a:srgbClr val="292926"/>
                </a:solidFill>
                <a:latin typeface="+mj-ea"/>
                <a:ea typeface="+mj-ea"/>
              </a:rPr>
              <a:t>지정 운송업체</a:t>
            </a:r>
            <a:endParaRPr lang="en-US" altLang="ko-KR" sz="1200" b="1" spc="-150" dirty="0">
              <a:solidFill>
                <a:srgbClr val="292926"/>
              </a:solidFill>
              <a:latin typeface="+mj-ea"/>
              <a:ea typeface="+mj-ea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91741" y="4407302"/>
            <a:ext cx="2073515" cy="1426486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6915506" y="4088110"/>
            <a:ext cx="21163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200" b="1" spc="-150" dirty="0">
                <a:solidFill>
                  <a:srgbClr val="292926"/>
                </a:solidFill>
                <a:latin typeface="+mj-ea"/>
                <a:ea typeface="+mj-ea"/>
              </a:rPr>
              <a:t>대상 아메리카</a:t>
            </a:r>
            <a:r>
              <a:rPr lang="en-US" altLang="ko-KR" sz="1200" b="1" spc="-150" dirty="0">
                <a:solidFill>
                  <a:srgbClr val="292926"/>
                </a:solidFill>
                <a:latin typeface="+mj-ea"/>
                <a:ea typeface="+mj-ea"/>
              </a:rPr>
              <a:t> </a:t>
            </a:r>
            <a:r>
              <a:rPr lang="ko-KR" altLang="en-US" sz="1200" b="1" spc="-150" dirty="0">
                <a:solidFill>
                  <a:srgbClr val="292926"/>
                </a:solidFill>
                <a:latin typeface="+mj-ea"/>
                <a:ea typeface="+mj-ea"/>
              </a:rPr>
              <a:t>지정 물류센터</a:t>
            </a:r>
            <a:endParaRPr lang="en-US" altLang="ko-KR" sz="1200" b="1" spc="-150" dirty="0">
              <a:solidFill>
                <a:srgbClr val="292926"/>
              </a:solidFill>
              <a:latin typeface="+mj-ea"/>
              <a:ea typeface="+mj-e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07160" y="750136"/>
            <a:ext cx="42328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기관 및 미국내 한국 대기업의 물류 파트너</a:t>
            </a:r>
            <a:r>
              <a:rPr lang="en-US" altLang="ko-KR" sz="1400" b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!!</a:t>
            </a:r>
          </a:p>
          <a:p>
            <a:r>
              <a:rPr lang="ko-KR" altLang="en-US" sz="1200" b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까다롭기로 유명한 업체들의 선택 </a:t>
            </a:r>
            <a:r>
              <a:rPr lang="en-US" altLang="ko-KR" sz="1200" b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KGL </a:t>
            </a:r>
          </a:p>
        </p:txBody>
      </p:sp>
    </p:spTree>
    <p:extLst>
      <p:ext uri="{BB962C8B-B14F-4D97-AF65-F5344CB8AC3E}">
        <p14:creationId xmlns:p14="http://schemas.microsoft.com/office/powerpoint/2010/main" val="2112025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5000" spc="-150" dirty="0">
              <a:latin typeface="Noto Sans CJK KR Light" panose="020B0300000000000000" pitchFamily="34" charset="-127"/>
              <a:ea typeface="Noto Sans CJK KR Light" panose="020B0300000000000000" pitchFamily="34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60000" y="360000"/>
            <a:ext cx="8424000" cy="613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5000" spc="-150" dirty="0">
              <a:latin typeface="+mj-ea"/>
              <a:ea typeface="+mj-ea"/>
            </a:endParaRPr>
          </a:p>
        </p:txBody>
      </p:sp>
      <p:cxnSp>
        <p:nvCxnSpPr>
          <p:cNvPr id="13" name="직선 연결선 12"/>
          <p:cNvCxnSpPr/>
          <p:nvPr/>
        </p:nvCxnSpPr>
        <p:spPr>
          <a:xfrm>
            <a:off x="1778270" y="2836163"/>
            <a:ext cx="0" cy="9738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2156199" y="2665796"/>
            <a:ext cx="4063731" cy="454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>
                <a:solidFill>
                  <a:srgbClr val="01B1AF"/>
                </a:solidFill>
                <a:latin typeface="+mj-ea"/>
                <a:ea typeface="+mj-ea"/>
              </a:rPr>
              <a:t>HOW TO WORK</a:t>
            </a:r>
            <a:endParaRPr lang="ko-KR" altLang="en-US" b="1" dirty="0">
              <a:solidFill>
                <a:srgbClr val="01B1AF"/>
              </a:solidFill>
              <a:latin typeface="+mj-ea"/>
              <a:ea typeface="+mj-ea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2108071" y="3174696"/>
            <a:ext cx="75885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4400" b="1" spc="-300" dirty="0">
                <a:latin typeface="+mj-ea"/>
                <a:ea typeface="+mj-ea"/>
              </a:rPr>
              <a:t>온라인 판매</a:t>
            </a:r>
            <a:endParaRPr lang="en-US" altLang="ko-KR" sz="4400" b="1" spc="-300" dirty="0">
              <a:latin typeface="+mj-ea"/>
              <a:ea typeface="+mj-ea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657922" y="2061478"/>
            <a:ext cx="928460" cy="2103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ko-KR" sz="10000" b="1" dirty="0">
                <a:latin typeface="+mj-ea"/>
                <a:ea typeface="+mj-ea"/>
              </a:rPr>
              <a:t>3</a:t>
            </a:r>
            <a:endParaRPr lang="ko-KR" altLang="en-US" sz="10000" b="1" dirty="0">
              <a:latin typeface="+mj-ea"/>
              <a:ea typeface="+mj-ea"/>
            </a:endParaRPr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883C-422F-489C-96E3-C6811C178ED9}" type="slidenum">
              <a:rPr lang="ko-KR" altLang="en-US" smtClean="0">
                <a:latin typeface="+mj-ea"/>
                <a:ea typeface="+mj-ea"/>
              </a:rPr>
              <a:pPr/>
              <a:t>17</a:t>
            </a:fld>
            <a:endParaRPr lang="ko-KR" altLang="en-US" dirty="0">
              <a:latin typeface="+mj-ea"/>
              <a:ea typeface="+mj-ea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1F501E4-7548-4482-8222-00DEF35C6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3398" y="3855470"/>
            <a:ext cx="4037555" cy="214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6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 txBox="1">
            <a:spLocks/>
          </p:cNvSpPr>
          <p:nvPr/>
        </p:nvSpPr>
        <p:spPr>
          <a:xfrm>
            <a:off x="35496" y="116632"/>
            <a:ext cx="5832648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800" b="1" u="sng" dirty="0"/>
              <a:t>각 나라별 </a:t>
            </a:r>
            <a:r>
              <a:rPr lang="en-US" altLang="ko-KR" sz="2800" b="1" u="sng" dirty="0"/>
              <a:t>E-Commerce </a:t>
            </a:r>
            <a:r>
              <a:rPr lang="ko-KR" altLang="en-US" sz="2800" b="1" u="sng" dirty="0"/>
              <a:t>시장 현황</a:t>
            </a:r>
            <a:endParaRPr lang="en-US" sz="2800" b="1" u="sng" dirty="0"/>
          </a:p>
        </p:txBody>
      </p:sp>
      <p:pic>
        <p:nvPicPr>
          <p:cNvPr id="6147" name="Picture 3" descr="C:\Users\IPORTER OFFICE\Desktop\global_ecommerce_sales_trends_statistics_infographic_head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 t="522" r="-361" b="80657"/>
          <a:stretch/>
        </p:blipFill>
        <p:spPr bwMode="auto">
          <a:xfrm>
            <a:off x="107504" y="1484784"/>
            <a:ext cx="609008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제목 1"/>
          <p:cNvSpPr txBox="1">
            <a:spLocks/>
          </p:cNvSpPr>
          <p:nvPr/>
        </p:nvSpPr>
        <p:spPr>
          <a:xfrm>
            <a:off x="35496" y="854988"/>
            <a:ext cx="628363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ko-KR" sz="1500" dirty="0"/>
              <a:t>* </a:t>
            </a:r>
            <a:r>
              <a:rPr lang="ko-KR" altLang="en-US" sz="1500" dirty="0"/>
              <a:t>중국 </a:t>
            </a:r>
            <a:r>
              <a:rPr lang="en-US" altLang="ko-KR" sz="1500" dirty="0"/>
              <a:t>: </a:t>
            </a:r>
            <a:r>
              <a:rPr lang="en-US" altLang="ko-KR" sz="1500" b="1" dirty="0"/>
              <a:t>627</a:t>
            </a:r>
            <a:r>
              <a:rPr lang="ko-KR" altLang="en-US" sz="1500" b="1" dirty="0"/>
              <a:t>조</a:t>
            </a:r>
            <a:r>
              <a:rPr lang="en-US" altLang="ko-KR" sz="1500" dirty="0"/>
              <a:t> ($562 Billion) / </a:t>
            </a:r>
            <a:r>
              <a:rPr lang="ko-KR" altLang="en-US" sz="1500" dirty="0"/>
              <a:t>미국 </a:t>
            </a:r>
            <a:r>
              <a:rPr lang="en-US" altLang="ko-KR" sz="1500" dirty="0"/>
              <a:t>: </a:t>
            </a:r>
            <a:r>
              <a:rPr lang="en-US" altLang="ko-KR" sz="1500" b="1" dirty="0"/>
              <a:t>389</a:t>
            </a:r>
            <a:r>
              <a:rPr lang="ko-KR" altLang="en-US" sz="1500" b="1" dirty="0"/>
              <a:t>조</a:t>
            </a:r>
            <a:r>
              <a:rPr lang="ko-KR" altLang="en-US" sz="1500" dirty="0"/>
              <a:t> </a:t>
            </a:r>
            <a:r>
              <a:rPr lang="en-US" altLang="ko-KR" sz="1500" dirty="0"/>
              <a:t>($349 Billion)                   </a:t>
            </a:r>
            <a:r>
              <a:rPr lang="en-US" altLang="ko-KR" sz="1000" b="1" dirty="0"/>
              <a:t>2016</a:t>
            </a:r>
            <a:r>
              <a:rPr lang="ko-KR" altLang="en-US" sz="1000" b="1" dirty="0"/>
              <a:t>년 기준</a:t>
            </a:r>
            <a:endParaRPr lang="en-US" sz="10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t="17717" r="67059" b="40550"/>
          <a:stretch/>
        </p:blipFill>
        <p:spPr bwMode="auto">
          <a:xfrm>
            <a:off x="6306305" y="857796"/>
            <a:ext cx="2746254" cy="2862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3" t="17717" r="40250" b="40550"/>
          <a:stretch/>
        </p:blipFill>
        <p:spPr bwMode="auto">
          <a:xfrm>
            <a:off x="6319128" y="3793356"/>
            <a:ext cx="2733431" cy="2862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680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5496" y="116632"/>
            <a:ext cx="6480720" cy="720080"/>
          </a:xfrm>
        </p:spPr>
        <p:txBody>
          <a:bodyPr>
            <a:noAutofit/>
          </a:bodyPr>
          <a:lstStyle/>
          <a:p>
            <a:pPr algn="l"/>
            <a:r>
              <a:rPr lang="ko-KR" altLang="en-US" sz="2800" b="1" u="sng" dirty="0"/>
              <a:t>미국과 한국의 </a:t>
            </a:r>
            <a:r>
              <a:rPr lang="en-US" sz="2800" b="1" u="sng" dirty="0"/>
              <a:t>E-Commerce </a:t>
            </a:r>
            <a:r>
              <a:rPr lang="ko-KR" altLang="en-US" sz="2800" b="1" u="sng" dirty="0"/>
              <a:t>매출현황</a:t>
            </a:r>
            <a:r>
              <a:rPr lang="en-US" sz="2800" b="1" u="sng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7" t="22917" r="36250" b="14444"/>
          <a:stretch/>
        </p:blipFill>
        <p:spPr bwMode="auto">
          <a:xfrm>
            <a:off x="144017" y="2276872"/>
            <a:ext cx="4499991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35496" y="1629125"/>
            <a:ext cx="529208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/>
              <a:t>2017</a:t>
            </a:r>
            <a:r>
              <a:rPr lang="ko-KR" altLang="en-US" sz="1500" b="1" dirty="0"/>
              <a:t>년 미국 </a:t>
            </a:r>
            <a:r>
              <a:rPr lang="en-US" altLang="ko-KR" sz="1500" b="1" dirty="0"/>
              <a:t>E-com </a:t>
            </a:r>
            <a:r>
              <a:rPr lang="ko-KR" altLang="en-US" sz="1500" b="1" dirty="0"/>
              <a:t>매출액 </a:t>
            </a:r>
            <a:r>
              <a:rPr lang="en-US" altLang="ko-KR" sz="1500" b="1" dirty="0"/>
              <a:t>: </a:t>
            </a:r>
            <a:r>
              <a:rPr lang="ko-KR" altLang="en-US" sz="1500" b="1" dirty="0"/>
              <a:t>약 </a:t>
            </a:r>
            <a:r>
              <a:rPr lang="en-US" altLang="ko-KR" sz="1500" b="1" dirty="0">
                <a:solidFill>
                  <a:srgbClr val="FF0000"/>
                </a:solidFill>
              </a:rPr>
              <a:t>502</a:t>
            </a:r>
            <a:r>
              <a:rPr lang="ko-KR" altLang="en-US" sz="1500" b="1" dirty="0"/>
              <a:t>조 </a:t>
            </a:r>
            <a:r>
              <a:rPr lang="en-US" altLang="ko-KR" sz="1500" b="1" dirty="0"/>
              <a:t>($450 billion)</a:t>
            </a:r>
            <a:endParaRPr lang="en-US" sz="1500" b="1" dirty="0"/>
          </a:p>
        </p:txBody>
      </p:sp>
      <p:sp>
        <p:nvSpPr>
          <p:cNvPr id="13" name="제목 1"/>
          <p:cNvSpPr txBox="1">
            <a:spLocks/>
          </p:cNvSpPr>
          <p:nvPr/>
        </p:nvSpPr>
        <p:spPr>
          <a:xfrm>
            <a:off x="4686712" y="1628800"/>
            <a:ext cx="442179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b="1" dirty="0"/>
              <a:t>2017</a:t>
            </a:r>
            <a:r>
              <a:rPr lang="ko-KR" altLang="en-US" sz="1500" b="1" dirty="0"/>
              <a:t>년 한국 </a:t>
            </a:r>
            <a:r>
              <a:rPr lang="en-US" altLang="ko-KR" sz="1500" b="1" dirty="0"/>
              <a:t>E-com </a:t>
            </a:r>
            <a:r>
              <a:rPr lang="ko-KR" altLang="en-US" sz="1500" b="1" dirty="0"/>
              <a:t>매출액 </a:t>
            </a:r>
            <a:r>
              <a:rPr lang="en-US" altLang="ko-KR" sz="1500" b="1" dirty="0"/>
              <a:t>: </a:t>
            </a:r>
            <a:r>
              <a:rPr lang="ko-KR" altLang="en-US" sz="1500" b="1" dirty="0"/>
              <a:t>약 </a:t>
            </a:r>
            <a:r>
              <a:rPr lang="en-US" altLang="ko-KR" sz="1500" b="1" dirty="0">
                <a:solidFill>
                  <a:srgbClr val="FF0000"/>
                </a:solidFill>
              </a:rPr>
              <a:t>21</a:t>
            </a:r>
            <a:r>
              <a:rPr lang="ko-KR" altLang="en-US" sz="1500" b="1" dirty="0"/>
              <a:t>조 </a:t>
            </a:r>
            <a:r>
              <a:rPr lang="en-US" altLang="ko-KR" sz="1500" b="1" dirty="0"/>
              <a:t>($19.2 Billion)</a:t>
            </a:r>
            <a:endParaRPr lang="en-US" sz="1500" b="1" dirty="0"/>
          </a:p>
        </p:txBody>
      </p:sp>
      <p:grpSp>
        <p:nvGrpSpPr>
          <p:cNvPr id="3" name="그룹 13"/>
          <p:cNvGrpSpPr/>
          <p:nvPr/>
        </p:nvGrpSpPr>
        <p:grpSpPr>
          <a:xfrm>
            <a:off x="4673312" y="2276872"/>
            <a:ext cx="4320480" cy="4464495"/>
            <a:chOff x="4673312" y="2276872"/>
            <a:chExt cx="4320480" cy="4464495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35" t="17917" r="41327" b="39911"/>
            <a:stretch/>
          </p:blipFill>
          <p:spPr bwMode="auto">
            <a:xfrm>
              <a:off x="4673312" y="2276872"/>
              <a:ext cx="4320480" cy="4464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직사각형 11"/>
            <p:cNvSpPr/>
            <p:nvPr/>
          </p:nvSpPr>
          <p:spPr>
            <a:xfrm>
              <a:off x="7884368" y="6093296"/>
              <a:ext cx="504056" cy="28803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제목 1"/>
          <p:cNvSpPr txBox="1">
            <a:spLocks/>
          </p:cNvSpPr>
          <p:nvPr/>
        </p:nvSpPr>
        <p:spPr>
          <a:xfrm>
            <a:off x="35496" y="854988"/>
            <a:ext cx="529208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1500" b="1" dirty="0"/>
              <a:t>* </a:t>
            </a:r>
            <a:r>
              <a:rPr lang="ko-KR" altLang="en-US" sz="1500" b="1" dirty="0"/>
              <a:t>한국과 미국의 </a:t>
            </a:r>
            <a:r>
              <a:rPr lang="en-US" altLang="ko-KR" sz="1500" b="1" dirty="0"/>
              <a:t>E-com </a:t>
            </a:r>
            <a:r>
              <a:rPr lang="ko-KR" altLang="en-US" sz="1500" b="1" dirty="0"/>
              <a:t>규모 </a:t>
            </a:r>
            <a:r>
              <a:rPr lang="en-US" altLang="ko-KR" sz="1500" b="1" dirty="0"/>
              <a:t>: </a:t>
            </a:r>
            <a:r>
              <a:rPr lang="ko-KR" altLang="en-US" sz="1500" b="1" dirty="0"/>
              <a:t>약 </a:t>
            </a:r>
            <a:r>
              <a:rPr lang="en-US" altLang="ko-KR" sz="1500" b="1" dirty="0">
                <a:solidFill>
                  <a:srgbClr val="FF0000"/>
                </a:solidFill>
              </a:rPr>
              <a:t>24</a:t>
            </a:r>
            <a:r>
              <a:rPr lang="ko-KR" altLang="en-US" sz="1500" b="1" dirty="0">
                <a:solidFill>
                  <a:srgbClr val="FF0000"/>
                </a:solidFill>
              </a:rPr>
              <a:t>배</a:t>
            </a:r>
            <a:r>
              <a:rPr lang="ko-KR" altLang="en-US" sz="1500" b="1" dirty="0"/>
              <a:t> 차이 </a:t>
            </a: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549874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5000" spc="-150" dirty="0">
              <a:latin typeface="+mj-ea"/>
              <a:ea typeface="+mj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60000" y="360000"/>
            <a:ext cx="8424000" cy="613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5000" spc="-150" dirty="0">
              <a:latin typeface="+mj-ea"/>
              <a:ea typeface="+mj-ea"/>
            </a:endParaRPr>
          </a:p>
        </p:txBody>
      </p:sp>
      <p:cxnSp>
        <p:nvCxnSpPr>
          <p:cNvPr id="13" name="직선 연결선 12"/>
          <p:cNvCxnSpPr/>
          <p:nvPr/>
        </p:nvCxnSpPr>
        <p:spPr>
          <a:xfrm>
            <a:off x="1778270" y="2705485"/>
            <a:ext cx="0" cy="9738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2156199" y="2535118"/>
            <a:ext cx="4063731" cy="454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>
                <a:solidFill>
                  <a:srgbClr val="01B1AF"/>
                </a:solidFill>
                <a:latin typeface="+mj-ea"/>
                <a:ea typeface="+mj-ea"/>
              </a:rPr>
              <a:t>WHO ARE YOU</a:t>
            </a:r>
            <a:endParaRPr lang="ko-KR" altLang="en-US" b="1" dirty="0">
              <a:solidFill>
                <a:srgbClr val="01B1AF"/>
              </a:solidFill>
              <a:latin typeface="+mj-ea"/>
              <a:ea typeface="+mj-ea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2108071" y="3044018"/>
            <a:ext cx="758858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3000" b="1" spc="-300" dirty="0">
                <a:latin typeface="+mj-ea"/>
                <a:ea typeface="+mj-ea"/>
              </a:rPr>
              <a:t>넌 누구냐 </a:t>
            </a:r>
            <a:r>
              <a:rPr lang="en-US" altLang="ko-KR" sz="3000" b="1" spc="-300" dirty="0">
                <a:latin typeface="+mj-ea"/>
                <a:ea typeface="+mj-ea"/>
              </a:rPr>
              <a:t>? </a:t>
            </a:r>
          </a:p>
          <a:p>
            <a:r>
              <a:rPr lang="ko-KR" altLang="en-US" sz="4400" b="1" spc="-300" dirty="0">
                <a:latin typeface="+mj-ea"/>
                <a:ea typeface="+mj-ea"/>
              </a:rPr>
              <a:t>㈜케이지엘네트웍스</a:t>
            </a:r>
            <a:endParaRPr lang="en-US" altLang="ko-KR" sz="4400" b="1" spc="-300" dirty="0">
              <a:latin typeface="+mj-ea"/>
              <a:ea typeface="+mj-ea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657922" y="1930800"/>
            <a:ext cx="928460" cy="2103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ko-KR" sz="10000" b="1" dirty="0">
                <a:latin typeface="+mj-ea"/>
                <a:ea typeface="+mj-ea"/>
              </a:rPr>
              <a:t>1</a:t>
            </a:r>
            <a:endParaRPr lang="ko-KR" altLang="en-US" sz="10000" b="1" dirty="0">
              <a:latin typeface="+mj-ea"/>
              <a:ea typeface="+mj-ea"/>
            </a:endParaRPr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883C-422F-489C-96E3-C6811C178ED9}" type="slidenum">
              <a:rPr lang="ko-KR" altLang="en-US" smtClean="0">
                <a:latin typeface="+mj-ea"/>
                <a:ea typeface="+mj-ea"/>
              </a:rPr>
              <a:pPr/>
              <a:t>2</a:t>
            </a:fld>
            <a:endParaRPr lang="ko-KR" altLang="en-US" dirty="0">
              <a:latin typeface="+mj-ea"/>
              <a:ea typeface="+mj-ea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4C3993B-9E2A-404D-B68F-32401010E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451" y="4611363"/>
            <a:ext cx="3731458" cy="84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31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 txBox="1">
            <a:spLocks/>
          </p:cNvSpPr>
          <p:nvPr/>
        </p:nvSpPr>
        <p:spPr>
          <a:xfrm>
            <a:off x="149824" y="677179"/>
            <a:ext cx="529208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altLang="ko-KR" sz="1500" dirty="0"/>
              <a:t>* 1</a:t>
            </a:r>
            <a:r>
              <a:rPr lang="ko-KR" altLang="en-US" sz="1500" dirty="0"/>
              <a:t>위 </a:t>
            </a:r>
            <a:r>
              <a:rPr lang="en-US" altLang="ko-KR" sz="1500" dirty="0"/>
              <a:t>: </a:t>
            </a:r>
            <a:r>
              <a:rPr lang="en-US" altLang="ko-KR" sz="1500" dirty="0">
                <a:solidFill>
                  <a:srgbClr val="FF0000"/>
                </a:solidFill>
              </a:rPr>
              <a:t>Amazon</a:t>
            </a:r>
            <a:r>
              <a:rPr lang="en-US" altLang="ko-KR" sz="1500" dirty="0"/>
              <a:t> </a:t>
            </a:r>
            <a:r>
              <a:rPr lang="ko-KR" altLang="en-US" sz="1500" dirty="0"/>
              <a:t>매출액</a:t>
            </a:r>
            <a:r>
              <a:rPr lang="en-US" altLang="ko-KR" sz="1500" dirty="0"/>
              <a:t> </a:t>
            </a:r>
            <a:r>
              <a:rPr lang="ko-KR" altLang="en-US" sz="1500" dirty="0"/>
              <a:t>약 </a:t>
            </a:r>
            <a:r>
              <a:rPr lang="en-US" altLang="ko-KR" sz="1500" dirty="0"/>
              <a:t>59</a:t>
            </a:r>
            <a:r>
              <a:rPr lang="ko-KR" altLang="en-US" sz="1500" dirty="0"/>
              <a:t>조 </a:t>
            </a:r>
            <a:r>
              <a:rPr lang="en-US" altLang="ko-KR" sz="1500" dirty="0"/>
              <a:t>($52.8 billion)</a:t>
            </a:r>
          </a:p>
          <a:p>
            <a:pPr algn="l">
              <a:lnSpc>
                <a:spcPct val="150000"/>
              </a:lnSpc>
            </a:pPr>
            <a:r>
              <a:rPr lang="en-US" altLang="ko-KR" sz="1500" dirty="0"/>
              <a:t>* 2</a:t>
            </a:r>
            <a:r>
              <a:rPr lang="ko-KR" altLang="en-US" sz="1500" dirty="0"/>
              <a:t>위 </a:t>
            </a:r>
            <a:r>
              <a:rPr lang="en-US" altLang="ko-KR" sz="1500" dirty="0"/>
              <a:t>: </a:t>
            </a:r>
            <a:r>
              <a:rPr lang="en-US" altLang="ko-KR" sz="1500" dirty="0">
                <a:solidFill>
                  <a:srgbClr val="FF0000"/>
                </a:solidFill>
              </a:rPr>
              <a:t>Wall mart </a:t>
            </a:r>
            <a:r>
              <a:rPr lang="ko-KR" altLang="en-US" sz="1500" dirty="0"/>
              <a:t>매출액 약 </a:t>
            </a:r>
            <a:r>
              <a:rPr lang="en-US" altLang="ko-KR" sz="1500" dirty="0"/>
              <a:t>16</a:t>
            </a:r>
            <a:r>
              <a:rPr lang="ko-KR" altLang="en-US" sz="1500" dirty="0"/>
              <a:t>조 </a:t>
            </a:r>
            <a:r>
              <a:rPr lang="en-US" altLang="ko-KR" sz="1500" dirty="0"/>
              <a:t>($6.27 billion)</a:t>
            </a:r>
            <a:endParaRPr lang="en-US" sz="1500" dirty="0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35144" y="2332"/>
            <a:ext cx="5832648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800" b="1" u="sng" dirty="0"/>
              <a:t>미국 </a:t>
            </a:r>
            <a:r>
              <a:rPr lang="en-US" altLang="ko-KR" sz="2800" b="1" u="sng" dirty="0"/>
              <a:t>E-com </a:t>
            </a:r>
            <a:r>
              <a:rPr lang="ko-KR" altLang="en-US" sz="2800" b="1" u="sng" dirty="0"/>
              <a:t>업체 현황</a:t>
            </a:r>
            <a:endParaRPr lang="en-US" sz="2800" b="1" u="sng" dirty="0"/>
          </a:p>
        </p:txBody>
      </p:sp>
      <p:pic>
        <p:nvPicPr>
          <p:cNvPr id="4098" name="Picture 2" descr="C:\Users\IPORTER OFFICE\Desktop\chartoftheday_14043_top_10_online_stores_in_the_us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30224"/>
            <a:ext cx="8496944" cy="528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051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 txBox="1">
            <a:spLocks/>
          </p:cNvSpPr>
          <p:nvPr/>
        </p:nvSpPr>
        <p:spPr>
          <a:xfrm>
            <a:off x="971600" y="4437112"/>
            <a:ext cx="64807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b="1" dirty="0">
                <a:solidFill>
                  <a:schemeClr val="bg1"/>
                </a:solidFill>
              </a:rPr>
              <a:t>402 </a:t>
            </a:r>
            <a:r>
              <a:rPr lang="ko-KR" altLang="en-US" sz="1200" b="1" dirty="0">
                <a:solidFill>
                  <a:schemeClr val="bg1"/>
                </a:solidFill>
              </a:rPr>
              <a:t>조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1619672" y="4293096"/>
            <a:ext cx="64807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b="1" dirty="0">
                <a:solidFill>
                  <a:schemeClr val="bg1"/>
                </a:solidFill>
              </a:rPr>
              <a:t>456 </a:t>
            </a:r>
            <a:r>
              <a:rPr lang="ko-KR" altLang="en-US" sz="1200" b="1" dirty="0">
                <a:solidFill>
                  <a:schemeClr val="bg1"/>
                </a:solidFill>
              </a:rPr>
              <a:t>조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2267744" y="4077072"/>
            <a:ext cx="64807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b="1" dirty="0">
                <a:solidFill>
                  <a:schemeClr val="bg1"/>
                </a:solidFill>
              </a:rPr>
              <a:t>514 </a:t>
            </a:r>
            <a:r>
              <a:rPr lang="ko-KR" altLang="en-US" sz="1200" b="1" dirty="0">
                <a:solidFill>
                  <a:schemeClr val="bg1"/>
                </a:solidFill>
              </a:rPr>
              <a:t>조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1" name="제목 1"/>
          <p:cNvSpPr txBox="1">
            <a:spLocks/>
          </p:cNvSpPr>
          <p:nvPr/>
        </p:nvSpPr>
        <p:spPr>
          <a:xfrm>
            <a:off x="2987824" y="3861048"/>
            <a:ext cx="64807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b="1" dirty="0">
                <a:solidFill>
                  <a:schemeClr val="bg1"/>
                </a:solidFill>
              </a:rPr>
              <a:t>573 </a:t>
            </a:r>
            <a:r>
              <a:rPr lang="ko-KR" altLang="en-US" sz="1200" b="1" dirty="0">
                <a:solidFill>
                  <a:schemeClr val="bg1"/>
                </a:solidFill>
              </a:rPr>
              <a:t>조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3635896" y="3645024"/>
            <a:ext cx="64807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b="1" dirty="0">
                <a:solidFill>
                  <a:schemeClr val="bg1"/>
                </a:solidFill>
              </a:rPr>
              <a:t>626 </a:t>
            </a:r>
            <a:r>
              <a:rPr lang="ko-KR" altLang="en-US" sz="1200" b="1" dirty="0">
                <a:solidFill>
                  <a:schemeClr val="bg1"/>
                </a:solidFill>
              </a:rPr>
              <a:t>조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3" name="제목 1"/>
          <p:cNvSpPr txBox="1">
            <a:spLocks/>
          </p:cNvSpPr>
          <p:nvPr/>
        </p:nvSpPr>
        <p:spPr>
          <a:xfrm>
            <a:off x="4283968" y="3501008"/>
            <a:ext cx="64807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b="1" dirty="0">
                <a:solidFill>
                  <a:schemeClr val="bg1"/>
                </a:solidFill>
              </a:rPr>
              <a:t>673 </a:t>
            </a:r>
            <a:r>
              <a:rPr lang="ko-KR" altLang="en-US" sz="1200" b="1" dirty="0">
                <a:solidFill>
                  <a:schemeClr val="bg1"/>
                </a:solidFill>
              </a:rPr>
              <a:t>조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5004048" y="3356992"/>
            <a:ext cx="64807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b="1" dirty="0">
                <a:solidFill>
                  <a:schemeClr val="bg1"/>
                </a:solidFill>
              </a:rPr>
              <a:t>712 </a:t>
            </a:r>
            <a:r>
              <a:rPr lang="ko-KR" altLang="en-US" sz="1200" b="1" dirty="0">
                <a:solidFill>
                  <a:schemeClr val="bg1"/>
                </a:solidFill>
              </a:rPr>
              <a:t>조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7" name="제목 1"/>
          <p:cNvSpPr txBox="1">
            <a:spLocks/>
          </p:cNvSpPr>
          <p:nvPr/>
        </p:nvSpPr>
        <p:spPr>
          <a:xfrm>
            <a:off x="35496" y="677179"/>
            <a:ext cx="529208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1500" dirty="0"/>
              <a:t>* 2018</a:t>
            </a:r>
            <a:r>
              <a:rPr lang="ko-KR" altLang="en-US" sz="1500" dirty="0"/>
              <a:t>년 </a:t>
            </a:r>
            <a:r>
              <a:rPr lang="en-US" altLang="ko-KR" sz="1500" dirty="0"/>
              <a:t>460</a:t>
            </a:r>
            <a:r>
              <a:rPr lang="ko-KR" altLang="en-US" sz="1500" dirty="0"/>
              <a:t>조 </a:t>
            </a:r>
            <a:r>
              <a:rPr lang="en-US" altLang="ko-KR" sz="1500" dirty="0"/>
              <a:t>-&gt; 2022</a:t>
            </a:r>
            <a:r>
              <a:rPr lang="ko-KR" altLang="en-US" sz="1500" dirty="0"/>
              <a:t>년 </a:t>
            </a:r>
            <a:r>
              <a:rPr lang="en-US" altLang="ko-KR" sz="1500" dirty="0">
                <a:solidFill>
                  <a:srgbClr val="FF0000"/>
                </a:solidFill>
              </a:rPr>
              <a:t>712</a:t>
            </a:r>
            <a:r>
              <a:rPr lang="ko-KR" altLang="en-US" sz="1500" dirty="0">
                <a:solidFill>
                  <a:srgbClr val="FF0000"/>
                </a:solidFill>
              </a:rPr>
              <a:t>조</a:t>
            </a:r>
            <a:r>
              <a:rPr lang="ko-KR" altLang="en-US" sz="1500" dirty="0"/>
              <a:t> </a:t>
            </a:r>
            <a:endParaRPr lang="en-US" altLang="ko-KR" sz="1500" dirty="0"/>
          </a:p>
        </p:txBody>
      </p:sp>
      <p:sp>
        <p:nvSpPr>
          <p:cNvPr id="19" name="제목 1"/>
          <p:cNvSpPr txBox="1">
            <a:spLocks/>
          </p:cNvSpPr>
          <p:nvPr/>
        </p:nvSpPr>
        <p:spPr>
          <a:xfrm>
            <a:off x="35496" y="116632"/>
            <a:ext cx="5832648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800" b="1" u="sng" dirty="0"/>
              <a:t>미국 </a:t>
            </a:r>
            <a:r>
              <a:rPr lang="en-US" sz="2800" b="1" u="sng" dirty="0"/>
              <a:t>E-Commerce </a:t>
            </a:r>
            <a:r>
              <a:rPr lang="ko-KR" altLang="en-US" sz="2800" b="1" u="sng" dirty="0"/>
              <a:t>매출 전망</a:t>
            </a:r>
            <a:endParaRPr lang="en-US" sz="2800" b="1" u="sng" dirty="0"/>
          </a:p>
        </p:txBody>
      </p:sp>
      <p:grpSp>
        <p:nvGrpSpPr>
          <p:cNvPr id="2" name="그룹 5"/>
          <p:cNvGrpSpPr/>
          <p:nvPr/>
        </p:nvGrpSpPr>
        <p:grpSpPr>
          <a:xfrm>
            <a:off x="107504" y="1484784"/>
            <a:ext cx="8964488" cy="5278438"/>
            <a:chOff x="107504" y="1484784"/>
            <a:chExt cx="8964488" cy="5278438"/>
          </a:xfrm>
        </p:grpSpPr>
        <p:pic>
          <p:nvPicPr>
            <p:cNvPr id="2050" name="Picture 2" descr="C:\Users\IPORTER OFFICE\Desktop\소개서\E-com forecast slaes in US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7"/>
            <a:stretch/>
          </p:blipFill>
          <p:spPr bwMode="auto">
            <a:xfrm>
              <a:off x="107504" y="1484784"/>
              <a:ext cx="8964488" cy="5278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오른쪽 화살표 4"/>
            <p:cNvSpPr/>
            <p:nvPr/>
          </p:nvSpPr>
          <p:spPr>
            <a:xfrm rot="20566449">
              <a:off x="896462" y="3025747"/>
              <a:ext cx="4608941" cy="230024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97051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4" t="38519" r="46833" b="10963"/>
          <a:stretch/>
        </p:blipFill>
        <p:spPr bwMode="auto">
          <a:xfrm>
            <a:off x="926017" y="1304764"/>
            <a:ext cx="4665289" cy="465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제목 1"/>
          <p:cNvSpPr txBox="1">
            <a:spLocks/>
          </p:cNvSpPr>
          <p:nvPr/>
        </p:nvSpPr>
        <p:spPr>
          <a:xfrm>
            <a:off x="35496" y="116632"/>
            <a:ext cx="5832648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/>
              <a:t>E-Commerce </a:t>
            </a:r>
            <a:r>
              <a:rPr lang="ko-KR" altLang="en-US" sz="2800" b="1" u="sng" dirty="0"/>
              <a:t>운영 방법</a:t>
            </a:r>
            <a:endParaRPr lang="en-US" sz="2800" b="1" u="sng" dirty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6012160" y="980728"/>
            <a:ext cx="288032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1500" b="1" dirty="0">
                <a:solidFill>
                  <a:srgbClr val="00B050"/>
                </a:solidFill>
              </a:rPr>
              <a:t>STEP 01 : </a:t>
            </a:r>
            <a:r>
              <a:rPr lang="ko-KR" altLang="en-US" sz="1500" b="1" dirty="0">
                <a:solidFill>
                  <a:srgbClr val="00B050"/>
                </a:solidFill>
              </a:rPr>
              <a:t>입점</a:t>
            </a:r>
            <a:endParaRPr lang="en-US" altLang="ko-KR" sz="1500" b="1" dirty="0">
              <a:solidFill>
                <a:srgbClr val="00B050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sz="1500" b="1" dirty="0">
                <a:solidFill>
                  <a:srgbClr val="00B050"/>
                </a:solidFill>
              </a:rPr>
              <a:t> - </a:t>
            </a:r>
            <a:r>
              <a:rPr lang="ko-KR" altLang="en-US" sz="1500" b="1" dirty="0">
                <a:solidFill>
                  <a:srgbClr val="00B050"/>
                </a:solidFill>
              </a:rPr>
              <a:t>아마존</a:t>
            </a:r>
            <a:r>
              <a:rPr lang="en-US" altLang="ko-KR" sz="1500" b="1" dirty="0">
                <a:solidFill>
                  <a:srgbClr val="00B050"/>
                </a:solidFill>
              </a:rPr>
              <a:t>, </a:t>
            </a:r>
            <a:r>
              <a:rPr lang="ko-KR" altLang="en-US" sz="1500" b="1" dirty="0">
                <a:solidFill>
                  <a:srgbClr val="00B050"/>
                </a:solidFill>
              </a:rPr>
              <a:t>월마트 입점</a:t>
            </a:r>
            <a:endParaRPr lang="en-US" sz="1500" b="1" dirty="0">
              <a:solidFill>
                <a:srgbClr val="00B050"/>
              </a:solidFill>
            </a:endParaRPr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6012160" y="1844824"/>
            <a:ext cx="288032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1500" b="1" dirty="0">
                <a:solidFill>
                  <a:schemeClr val="accent6">
                    <a:lumMod val="75000"/>
                  </a:schemeClr>
                </a:solidFill>
              </a:rPr>
              <a:t>STEP 02 : </a:t>
            </a:r>
            <a:r>
              <a:rPr lang="ko-KR" altLang="en-US" sz="1500" b="1" dirty="0">
                <a:solidFill>
                  <a:schemeClr val="accent6">
                    <a:lumMod val="75000"/>
                  </a:schemeClr>
                </a:solidFill>
              </a:rPr>
              <a:t>사이트 운영</a:t>
            </a:r>
            <a:endParaRPr lang="en-US" altLang="ko-KR" sz="15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ko-KR" sz="1500" b="1" dirty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ko-KR" altLang="en-US" sz="1500" b="1" dirty="0">
                <a:solidFill>
                  <a:schemeClr val="accent6">
                    <a:lumMod val="75000"/>
                  </a:schemeClr>
                </a:solidFill>
              </a:rPr>
              <a:t>사이트 운영</a:t>
            </a:r>
            <a:endParaRPr lang="en-US" altLang="ko-KR" sz="1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6012160" y="2697768"/>
            <a:ext cx="2880320" cy="772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1500" b="1" dirty="0">
                <a:solidFill>
                  <a:srgbClr val="00B0F0"/>
                </a:solidFill>
              </a:rPr>
              <a:t>STEP 03 : </a:t>
            </a:r>
            <a:r>
              <a:rPr lang="ko-KR" altLang="en-US" sz="1500" b="1" dirty="0">
                <a:solidFill>
                  <a:srgbClr val="00B0F0"/>
                </a:solidFill>
              </a:rPr>
              <a:t>물품관리</a:t>
            </a:r>
            <a:endParaRPr lang="en-US" altLang="ko-KR" sz="1500" b="1" dirty="0">
              <a:solidFill>
                <a:srgbClr val="00B0F0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ko-KR" sz="1500" b="1" dirty="0">
                <a:solidFill>
                  <a:srgbClr val="00B0F0"/>
                </a:solidFill>
              </a:rPr>
              <a:t>- </a:t>
            </a:r>
            <a:r>
              <a:rPr lang="ko-KR" altLang="en-US" sz="1500" b="1" dirty="0">
                <a:solidFill>
                  <a:srgbClr val="00B0F0"/>
                </a:solidFill>
              </a:rPr>
              <a:t>보관</a:t>
            </a:r>
            <a:r>
              <a:rPr lang="en-US" altLang="ko-KR" sz="1500" b="1" dirty="0">
                <a:solidFill>
                  <a:srgbClr val="00B0F0"/>
                </a:solidFill>
              </a:rPr>
              <a:t>, </a:t>
            </a:r>
            <a:r>
              <a:rPr lang="ko-KR" altLang="en-US" sz="1500" b="1" dirty="0">
                <a:solidFill>
                  <a:srgbClr val="00B0F0"/>
                </a:solidFill>
              </a:rPr>
              <a:t>재고관리</a:t>
            </a:r>
            <a:r>
              <a:rPr lang="en-US" altLang="ko-KR" sz="1500" b="1" dirty="0">
                <a:solidFill>
                  <a:srgbClr val="00B0F0"/>
                </a:solidFill>
              </a:rPr>
              <a:t>, </a:t>
            </a:r>
            <a:r>
              <a:rPr lang="ko-KR" altLang="en-US" sz="1500" b="1" dirty="0">
                <a:solidFill>
                  <a:srgbClr val="00B0F0"/>
                </a:solidFill>
              </a:rPr>
              <a:t>배송준비</a:t>
            </a:r>
            <a:endParaRPr lang="en-US" altLang="ko-KR" sz="1500" b="1" dirty="0">
              <a:solidFill>
                <a:srgbClr val="00B0F0"/>
              </a:solidFill>
            </a:endParaRPr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6012160" y="3573016"/>
            <a:ext cx="288032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1500" b="1" dirty="0">
                <a:solidFill>
                  <a:srgbClr val="7030A0"/>
                </a:solidFill>
              </a:rPr>
              <a:t>STEP 04 : </a:t>
            </a:r>
            <a:r>
              <a:rPr lang="ko-KR" altLang="en-US" sz="1500" b="1" dirty="0">
                <a:solidFill>
                  <a:srgbClr val="7030A0"/>
                </a:solidFill>
              </a:rPr>
              <a:t>결제</a:t>
            </a:r>
            <a:endParaRPr lang="en-US" altLang="ko-KR" sz="1500" b="1" dirty="0">
              <a:solidFill>
                <a:srgbClr val="7030A0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sz="1500" b="1" dirty="0">
                <a:solidFill>
                  <a:srgbClr val="7030A0"/>
                </a:solidFill>
              </a:rPr>
              <a:t>- </a:t>
            </a:r>
            <a:r>
              <a:rPr lang="ko-KR" altLang="en-US" sz="1500" b="1" dirty="0">
                <a:solidFill>
                  <a:srgbClr val="7030A0"/>
                </a:solidFill>
              </a:rPr>
              <a:t>미국 은행계좌 연동</a:t>
            </a:r>
            <a:endParaRPr lang="en-US" sz="1500" b="1" dirty="0">
              <a:solidFill>
                <a:srgbClr val="7030A0"/>
              </a:solidFill>
            </a:endParaRPr>
          </a:p>
        </p:txBody>
      </p:sp>
      <p:sp>
        <p:nvSpPr>
          <p:cNvPr id="11" name="제목 1"/>
          <p:cNvSpPr txBox="1">
            <a:spLocks/>
          </p:cNvSpPr>
          <p:nvPr/>
        </p:nvSpPr>
        <p:spPr>
          <a:xfrm>
            <a:off x="6012160" y="4581128"/>
            <a:ext cx="288032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1500" b="1" dirty="0">
                <a:solidFill>
                  <a:srgbClr val="D00028"/>
                </a:solidFill>
              </a:rPr>
              <a:t>STEP 05 : Customer Service</a:t>
            </a:r>
            <a:endParaRPr lang="en-US" altLang="ko-KR" sz="1500" b="1" dirty="0">
              <a:solidFill>
                <a:srgbClr val="D00028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sz="1500" b="1" dirty="0">
                <a:solidFill>
                  <a:srgbClr val="D00028"/>
                </a:solidFill>
              </a:rPr>
              <a:t>- </a:t>
            </a:r>
            <a:r>
              <a:rPr lang="ko-KR" altLang="en-US" sz="1500" b="1" dirty="0">
                <a:solidFill>
                  <a:srgbClr val="D00028"/>
                </a:solidFill>
              </a:rPr>
              <a:t>고객 응대 및 관리</a:t>
            </a:r>
            <a:endParaRPr lang="en-US" sz="1500" b="1" dirty="0">
              <a:solidFill>
                <a:srgbClr val="D00028"/>
              </a:solidFill>
            </a:endParaRPr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6012160" y="5517232"/>
            <a:ext cx="288032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1500" b="1" dirty="0">
                <a:solidFill>
                  <a:srgbClr val="FF0000"/>
                </a:solidFill>
              </a:rPr>
              <a:t>STEP 06 : </a:t>
            </a:r>
            <a:r>
              <a:rPr lang="ko-KR" altLang="en-US" sz="1500" b="1" dirty="0">
                <a:solidFill>
                  <a:srgbClr val="FF0000"/>
                </a:solidFill>
              </a:rPr>
              <a:t>운송</a:t>
            </a:r>
            <a:endParaRPr lang="en-US" altLang="ko-KR" sz="1500" b="1" dirty="0">
              <a:solidFill>
                <a:srgbClr val="FF0000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sz="1500" b="1" dirty="0">
                <a:solidFill>
                  <a:srgbClr val="FF0000"/>
                </a:solidFill>
              </a:rPr>
              <a:t>- </a:t>
            </a:r>
            <a:r>
              <a:rPr lang="ko-KR" altLang="en-US" sz="1500" b="1" dirty="0">
                <a:solidFill>
                  <a:srgbClr val="FF0000"/>
                </a:solidFill>
              </a:rPr>
              <a:t>물품 배송 및 추적 관리</a:t>
            </a:r>
            <a:endParaRPr 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237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0" t="38518" r="40166" b="34519"/>
          <a:stretch/>
        </p:blipFill>
        <p:spPr bwMode="auto">
          <a:xfrm>
            <a:off x="1057012" y="1809760"/>
            <a:ext cx="6727971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35496" y="116632"/>
            <a:ext cx="5832648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/>
              <a:t>WMS </a:t>
            </a:r>
            <a:r>
              <a:rPr lang="ko-KR" altLang="en-US" sz="2800" b="1" u="sng" dirty="0"/>
              <a:t>시스템 </a:t>
            </a:r>
            <a:r>
              <a:rPr lang="en-US" altLang="ko-KR" sz="2800" b="1" u="sng" dirty="0"/>
              <a:t>: </a:t>
            </a:r>
            <a:r>
              <a:rPr lang="ko-KR" altLang="en-US" sz="2800" b="1" u="sng" dirty="0"/>
              <a:t>창고운영관리</a:t>
            </a:r>
            <a:endParaRPr lang="en-US" sz="2800" b="1" u="sng" dirty="0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35496" y="836712"/>
            <a:ext cx="529208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1500" dirty="0"/>
              <a:t>* </a:t>
            </a:r>
            <a:r>
              <a:rPr lang="ko-KR" altLang="en-US" sz="1500" dirty="0"/>
              <a:t>전산 창고 운영 시스템 운영</a:t>
            </a:r>
            <a:endParaRPr lang="en-US" altLang="ko-KR" sz="1500" dirty="0"/>
          </a:p>
          <a:p>
            <a:pPr algn="l"/>
            <a:endParaRPr lang="en-US" altLang="ko-KR" sz="1500" dirty="0"/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35496" y="1304072"/>
            <a:ext cx="529208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1500" dirty="0"/>
              <a:t>* </a:t>
            </a:r>
            <a:r>
              <a:rPr lang="ko-KR" altLang="en-US" sz="1500" dirty="0"/>
              <a:t>실시간 재고관리 </a:t>
            </a:r>
            <a:r>
              <a:rPr lang="en-US" altLang="ko-KR" sz="1500" dirty="0"/>
              <a:t>: </a:t>
            </a:r>
            <a:r>
              <a:rPr lang="ko-KR" altLang="en-US" sz="1500" dirty="0"/>
              <a:t>입고</a:t>
            </a:r>
            <a:r>
              <a:rPr lang="en-US" altLang="ko-KR" sz="1500" dirty="0"/>
              <a:t>, </a:t>
            </a:r>
            <a:r>
              <a:rPr lang="ko-KR" altLang="en-US" sz="1500" dirty="0"/>
              <a:t>출고</a:t>
            </a:r>
            <a:r>
              <a:rPr lang="en-US" altLang="ko-KR" sz="1500" dirty="0"/>
              <a:t>, </a:t>
            </a:r>
            <a:r>
              <a:rPr lang="ko-KR" altLang="en-US" sz="1500" dirty="0"/>
              <a:t>현 재고 </a:t>
            </a:r>
            <a:endParaRPr lang="en-US" altLang="ko-KR" sz="1500" dirty="0"/>
          </a:p>
        </p:txBody>
      </p:sp>
    </p:spTree>
    <p:extLst>
      <p:ext uri="{BB962C8B-B14F-4D97-AF65-F5344CB8AC3E}">
        <p14:creationId xmlns:p14="http://schemas.microsoft.com/office/powerpoint/2010/main" val="1211237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5000" spc="-150" dirty="0">
              <a:latin typeface="Noto Sans CJK KR Light" panose="020B0300000000000000" pitchFamily="34" charset="-127"/>
              <a:ea typeface="Noto Sans CJK KR Light" panose="020B0300000000000000" pitchFamily="34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60000" y="360000"/>
            <a:ext cx="8424000" cy="613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5000" spc="-150" dirty="0">
              <a:latin typeface="Noto Sans CJK KR Light" panose="020B0300000000000000" pitchFamily="34" charset="-127"/>
              <a:ea typeface="Noto Sans CJK KR Light" panose="020B0300000000000000" pitchFamily="34" charset="-127"/>
            </a:endParaRPr>
          </a:p>
        </p:txBody>
      </p:sp>
      <p:cxnSp>
        <p:nvCxnSpPr>
          <p:cNvPr id="13" name="직선 연결선 12"/>
          <p:cNvCxnSpPr/>
          <p:nvPr/>
        </p:nvCxnSpPr>
        <p:spPr>
          <a:xfrm>
            <a:off x="1778270" y="2836163"/>
            <a:ext cx="0" cy="9738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2156199" y="2665796"/>
            <a:ext cx="4063731" cy="464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>
                <a:solidFill>
                  <a:srgbClr val="01B1AF"/>
                </a:solidFill>
                <a:latin typeface="Noto Sans CJK KR Black" panose="020B0A00000000000000" pitchFamily="34" charset="-127"/>
                <a:ea typeface="Noto Sans CJK KR Black" panose="020B0A00000000000000" pitchFamily="34" charset="-127"/>
              </a:rPr>
              <a:t>ENDING</a:t>
            </a:r>
            <a:endParaRPr lang="ko-KR" altLang="en-US" b="1" dirty="0">
              <a:solidFill>
                <a:srgbClr val="01B1AF"/>
              </a:solidFill>
              <a:latin typeface="Noto Sans CJK KR Black" panose="020B0A00000000000000" pitchFamily="34" charset="-127"/>
              <a:ea typeface="Noto Sans CJK KR Black" panose="020B0A00000000000000" pitchFamily="34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2108071" y="3174696"/>
            <a:ext cx="75885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4400" b="1" spc="-300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실제 사례</a:t>
            </a:r>
            <a:endParaRPr lang="en-US" altLang="ko-KR" sz="4400" b="1" spc="-300" dirty="0">
              <a:latin typeface="Noto Sans CJK KR Medium" panose="020B0600000000000000" pitchFamily="34" charset="-127"/>
              <a:ea typeface="Noto Sans CJK KR Medium" panose="020B0600000000000000" pitchFamily="34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657922" y="2061478"/>
            <a:ext cx="928460" cy="2103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ko-KR" sz="10000" b="1" dirty="0">
                <a:latin typeface="Noto Sans Korean Thin" panose="020B0200000000000000" pitchFamily="34" charset="-127"/>
                <a:ea typeface="Noto Sans Korean Thin" panose="020B0200000000000000" pitchFamily="34" charset="-127"/>
              </a:rPr>
              <a:t>4</a:t>
            </a:r>
            <a:endParaRPr lang="ko-KR" altLang="en-US" sz="10000" b="1" dirty="0">
              <a:latin typeface="Noto Sans Korean Thin" panose="020B0200000000000000" pitchFamily="34" charset="-127"/>
              <a:ea typeface="Noto Sans Korean Thin" panose="020B0200000000000000" pitchFamily="34" charset="-127"/>
            </a:endParaRPr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883C-422F-489C-96E3-C6811C178ED9}" type="slidenum">
              <a:rPr lang="ko-KR" altLang="en-US" smtClean="0"/>
              <a:pPr/>
              <a:t>24</a:t>
            </a:fld>
            <a:endParaRPr lang="ko-KR" altLang="en-US" dirty="0"/>
          </a:p>
        </p:txBody>
      </p:sp>
      <p:pic>
        <p:nvPicPr>
          <p:cNvPr id="11" name="그래픽 10" descr="명중">
            <a:extLst>
              <a:ext uri="{FF2B5EF4-FFF2-40B4-BE49-F238E27FC236}">
                <a16:creationId xmlns:a16="http://schemas.microsoft.com/office/drawing/2014/main" id="{B89237E2-0466-4216-B5B5-A68B7A733E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21810" y="3490274"/>
            <a:ext cx="2814319" cy="281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71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40099" y="285816"/>
            <a:ext cx="1793905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srgbClr val="01B1AF"/>
                </a:solidFill>
                <a:effectLst/>
                <a:uLnTx/>
                <a:uFillTx/>
                <a:latin typeface="+mj-ea"/>
                <a:ea typeface="+mj-ea"/>
              </a:rPr>
              <a:t>CASE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srgbClr val="01B1AF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14699" y="557511"/>
            <a:ext cx="6880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kern="0" spc="-150" dirty="0">
                <a:solidFill>
                  <a:srgbClr val="383836"/>
                </a:solidFill>
                <a:latin typeface="+mj-ea"/>
                <a:ea typeface="+mj-ea"/>
              </a:rPr>
              <a:t>실제 사례</a:t>
            </a:r>
            <a:r>
              <a:rPr kumimoji="0" lang="ko-KR" altLang="en-US" sz="1800" b="0" i="0" u="none" strike="noStrike" kern="0" cap="none" spc="-150" normalizeH="0" baseline="0" noProof="0" dirty="0">
                <a:ln>
                  <a:noFill/>
                </a:ln>
                <a:solidFill>
                  <a:srgbClr val="383836"/>
                </a:solidFill>
                <a:effectLst/>
                <a:uLnTx/>
                <a:uFillTx/>
                <a:latin typeface="+mj-ea"/>
                <a:ea typeface="+mj-ea"/>
              </a:rPr>
              <a:t> </a:t>
            </a:r>
            <a:endParaRPr kumimoji="0" lang="en-US" altLang="ko-KR" sz="1800" b="0" i="0" u="none" strike="noStrike" kern="0" cap="none" spc="-150" normalizeH="0" baseline="0" noProof="0" dirty="0">
              <a:ln>
                <a:noFill/>
              </a:ln>
              <a:solidFill>
                <a:srgbClr val="383836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30" name="슬라이드 번호 개체 틀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FB883C-422F-489C-96E3-C6811C178ED9}" type="slidenum">
              <a:rPr kumimoji="0" lang="ko-KR" altLang="en-US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ea"/>
                <a:ea typeface="+mj-ea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ko-KR" altLang="en-US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5425190" y="577925"/>
            <a:ext cx="157447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출처</a:t>
            </a:r>
            <a:r>
              <a:rPr kumimoji="0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: amazon</a:t>
            </a:r>
            <a:r>
              <a:rPr kumimoji="0" lang="en-US" altLang="ko-KR" sz="1000" b="0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 </a:t>
            </a:r>
            <a:r>
              <a:rPr kumimoji="0" lang="ko-KR" altLang="en-US" sz="1000" b="0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판매 현황</a:t>
            </a:r>
            <a:endParaRPr kumimoji="0" lang="ko-KR" altLang="en-US" sz="1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20866" y="464658"/>
            <a:ext cx="1795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solidFill>
                  <a:srgbClr val="5E697B"/>
                </a:solidFill>
                <a:latin typeface="+mj-ea"/>
                <a:ea typeface="+mj-ea"/>
              </a:rPr>
              <a:t>&lt;</a:t>
            </a:r>
            <a:r>
              <a:rPr lang="ko-KR" altLang="en-US" sz="1400" dirty="0">
                <a:solidFill>
                  <a:srgbClr val="5E697B"/>
                </a:solidFill>
                <a:latin typeface="+mj-ea"/>
                <a:ea typeface="+mj-ea"/>
              </a:rPr>
              <a:t>판매지원 사례</a:t>
            </a:r>
            <a:r>
              <a:rPr lang="en-US" altLang="ko-KR" sz="1400" dirty="0">
                <a:solidFill>
                  <a:srgbClr val="5E697B"/>
                </a:solidFill>
                <a:latin typeface="+mj-ea"/>
                <a:ea typeface="+mj-ea"/>
              </a:rPr>
              <a:t>&gt;</a:t>
            </a:r>
            <a:endParaRPr lang="ko-KR" altLang="en-US" sz="1400" dirty="0">
              <a:solidFill>
                <a:srgbClr val="5E697B"/>
              </a:solidFill>
              <a:latin typeface="+mj-ea"/>
              <a:ea typeface="+mj-ea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460064" y="998025"/>
            <a:ext cx="8408700" cy="5541554"/>
            <a:chOff x="460064" y="998025"/>
            <a:chExt cx="8408700" cy="5541554"/>
          </a:xfrm>
        </p:grpSpPr>
        <p:grpSp>
          <p:nvGrpSpPr>
            <p:cNvPr id="13" name="그룹 12"/>
            <p:cNvGrpSpPr/>
            <p:nvPr/>
          </p:nvGrpSpPr>
          <p:grpSpPr>
            <a:xfrm>
              <a:off x="7456170" y="2492542"/>
              <a:ext cx="1412594" cy="1254890"/>
              <a:chOff x="1824897" y="3405083"/>
              <a:chExt cx="1412594" cy="1254890"/>
            </a:xfrm>
          </p:grpSpPr>
          <p:grpSp>
            <p:nvGrpSpPr>
              <p:cNvPr id="14" name="그룹 13"/>
              <p:cNvGrpSpPr/>
              <p:nvPr/>
            </p:nvGrpSpPr>
            <p:grpSpPr>
              <a:xfrm>
                <a:off x="1824897" y="3405083"/>
                <a:ext cx="1412594" cy="1254890"/>
                <a:chOff x="1785947" y="3553140"/>
                <a:chExt cx="1412594" cy="1254890"/>
              </a:xfrm>
            </p:grpSpPr>
            <p:sp>
              <p:nvSpPr>
                <p:cNvPr id="2" name="폭발 2 1"/>
                <p:cNvSpPr/>
                <p:nvPr/>
              </p:nvSpPr>
              <p:spPr>
                <a:xfrm rot="12709597">
                  <a:off x="1785947" y="3553140"/>
                  <a:ext cx="1344132" cy="1254890"/>
                </a:xfrm>
                <a:prstGeom prst="irregularSeal2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2022092" y="3956870"/>
                  <a:ext cx="117644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ko-KR" altLang="en-US" sz="1200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최대</a:t>
                  </a:r>
                  <a:r>
                    <a:rPr lang="en-US" altLang="ko-KR" sz="1500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400% </a:t>
                  </a:r>
                </a:p>
                <a:p>
                  <a:r>
                    <a:rPr lang="ko-KR" altLang="en-US" sz="1500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매출증가</a:t>
                  </a:r>
                  <a:r>
                    <a:rPr lang="en-US" altLang="ko-KR" sz="1500" dirty="0">
                      <a:solidFill>
                        <a:srgbClr val="FF0000"/>
                      </a:solidFill>
                      <a:latin typeface="+mj-ea"/>
                      <a:ea typeface="+mj-ea"/>
                    </a:rPr>
                    <a:t>!</a:t>
                  </a:r>
                  <a:endParaRPr lang="ko-KR" altLang="en-US" sz="1500" dirty="0">
                    <a:solidFill>
                      <a:srgbClr val="FF0000"/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15" name="위쪽 화살표 14"/>
              <p:cNvSpPr/>
              <p:nvPr/>
            </p:nvSpPr>
            <p:spPr>
              <a:xfrm>
                <a:off x="2621995" y="3447499"/>
                <a:ext cx="320393" cy="415871"/>
              </a:xfrm>
              <a:prstGeom prst="up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+mj-ea"/>
                  <a:ea typeface="+mj-ea"/>
                </a:endParaRPr>
              </a:p>
            </p:txBody>
          </p:sp>
        </p:grpSp>
        <p:grpSp>
          <p:nvGrpSpPr>
            <p:cNvPr id="17" name="그룹 16"/>
            <p:cNvGrpSpPr/>
            <p:nvPr/>
          </p:nvGrpSpPr>
          <p:grpSpPr>
            <a:xfrm>
              <a:off x="460064" y="998025"/>
              <a:ext cx="8256251" cy="5541554"/>
              <a:chOff x="435996" y="1152831"/>
              <a:chExt cx="8256251" cy="5541554"/>
            </a:xfrm>
          </p:grpSpPr>
          <p:sp>
            <p:nvSpPr>
              <p:cNvPr id="33" name="직사각형 32"/>
              <p:cNvSpPr/>
              <p:nvPr/>
            </p:nvSpPr>
            <p:spPr>
              <a:xfrm>
                <a:off x="435996" y="5124725"/>
                <a:ext cx="2647975" cy="156966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ko-KR" altLang="en-US" sz="1200" b="1" kern="0" spc="-150" dirty="0">
                    <a:solidFill>
                      <a:srgbClr val="383836"/>
                    </a:solidFill>
                    <a:latin typeface="+mj-ea"/>
                    <a:ea typeface="+mj-ea"/>
                  </a:rPr>
                  <a:t>아마존</a:t>
                </a:r>
                <a:r>
                  <a:rPr lang="en-US" altLang="ko-KR" sz="1200" b="1" kern="0" spc="-150" dirty="0">
                    <a:solidFill>
                      <a:srgbClr val="383836"/>
                    </a:solidFill>
                    <a:latin typeface="+mj-ea"/>
                    <a:ea typeface="+mj-ea"/>
                  </a:rPr>
                  <a:t>/ </a:t>
                </a:r>
                <a:r>
                  <a:rPr lang="ko-KR" altLang="en-US" sz="1200" b="1" kern="0" spc="-150" dirty="0">
                    <a:solidFill>
                      <a:srgbClr val="383836"/>
                    </a:solidFill>
                    <a:latin typeface="+mj-ea"/>
                    <a:ea typeface="+mj-ea"/>
                  </a:rPr>
                  <a:t>이베이 판매 </a:t>
                </a:r>
                <a:endParaRPr lang="en-US" altLang="ko-KR" sz="1200" b="1" kern="0" spc="-150" dirty="0">
                  <a:solidFill>
                    <a:srgbClr val="383836"/>
                  </a:solidFill>
                  <a:latin typeface="+mj-ea"/>
                  <a:ea typeface="+mj-ea"/>
                </a:endParaRPr>
              </a:p>
              <a:p>
                <a:pPr marL="171450" marR="0" lvl="0" indent="-1714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ko-KR" altLang="en-US" sz="1200" kern="0" spc="-150" dirty="0">
                    <a:solidFill>
                      <a:srgbClr val="383836"/>
                    </a:solidFill>
                    <a:latin typeface="+mj-ea"/>
                    <a:ea typeface="+mj-ea"/>
                  </a:rPr>
                  <a:t>미국 시장 분석을 통한 맞춤 전략</a:t>
                </a:r>
                <a:r>
                  <a:rPr lang="en-US" altLang="ko-KR" sz="1200" kern="0" spc="-150" dirty="0">
                    <a:solidFill>
                      <a:srgbClr val="383836"/>
                    </a:solidFill>
                    <a:latin typeface="+mj-ea"/>
                    <a:ea typeface="+mj-ea"/>
                  </a:rPr>
                  <a:t> </a:t>
                </a:r>
                <a:r>
                  <a:rPr lang="ko-KR" altLang="en-US" sz="1200" kern="0" spc="-150" dirty="0">
                    <a:solidFill>
                      <a:srgbClr val="383836"/>
                    </a:solidFill>
                    <a:latin typeface="+mj-ea"/>
                    <a:ea typeface="+mj-ea"/>
                  </a:rPr>
                  <a:t>제공</a:t>
                </a:r>
                <a:endParaRPr lang="en-US" altLang="ko-KR" sz="1200" kern="0" spc="-150" dirty="0">
                  <a:solidFill>
                    <a:srgbClr val="383836"/>
                  </a:solidFill>
                  <a:latin typeface="+mj-ea"/>
                  <a:ea typeface="+mj-ea"/>
                </a:endParaRPr>
              </a:p>
              <a:p>
                <a:pPr marL="171450" marR="0" lvl="0" indent="-1714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ko-KR" altLang="en-US" sz="1200" kern="0" spc="-150" dirty="0">
                    <a:solidFill>
                      <a:srgbClr val="383836"/>
                    </a:solidFill>
                    <a:latin typeface="+mj-ea"/>
                    <a:ea typeface="+mj-ea"/>
                  </a:rPr>
                  <a:t>생산자 직판으로 </a:t>
                </a:r>
                <a:r>
                  <a:rPr kumimoji="0" lang="ko-KR" altLang="en-US" sz="1200" b="0" i="0" u="none" strike="noStrike" kern="0" cap="none" spc="-150" normalizeH="0" baseline="0" noProof="0" dirty="0">
                    <a:ln>
                      <a:noFill/>
                    </a:ln>
                    <a:solidFill>
                      <a:srgbClr val="383836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합리적인 가격</a:t>
                </a:r>
                <a:endParaRPr kumimoji="0" lang="en-US" altLang="ko-KR" sz="1200" b="0" i="0" u="none" strike="noStrike" kern="0" cap="none" spc="-150" normalizeH="0" baseline="0" noProof="0" dirty="0">
                  <a:ln>
                    <a:noFill/>
                  </a:ln>
                  <a:solidFill>
                    <a:srgbClr val="383836"/>
                  </a:solidFill>
                  <a:effectLst/>
                  <a:uLnTx/>
                  <a:uFillTx/>
                  <a:latin typeface="+mj-ea"/>
                  <a:ea typeface="+mj-ea"/>
                </a:endParaRPr>
              </a:p>
              <a:p>
                <a:pPr marL="171450" marR="0" lvl="0" indent="-1714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ko-KR" altLang="en-US" sz="1200" kern="0" spc="-150" noProof="0" dirty="0">
                    <a:solidFill>
                      <a:srgbClr val="383836"/>
                    </a:solidFill>
                    <a:latin typeface="+mj-ea"/>
                    <a:ea typeface="+mj-ea"/>
                  </a:rPr>
                  <a:t>대형화물 </a:t>
                </a:r>
                <a:r>
                  <a:rPr lang="en-US" altLang="ko-KR" sz="1200" kern="0" spc="-150" dirty="0">
                    <a:solidFill>
                      <a:srgbClr val="383836"/>
                    </a:solidFill>
                    <a:latin typeface="+mj-ea"/>
                    <a:ea typeface="+mj-ea"/>
                  </a:rPr>
                  <a:t>F</a:t>
                </a:r>
                <a:r>
                  <a:rPr lang="en-US" altLang="ko-KR" sz="1200" kern="0" spc="-150" noProof="0" dirty="0" err="1">
                    <a:solidFill>
                      <a:srgbClr val="383836"/>
                    </a:solidFill>
                    <a:latin typeface="+mj-ea"/>
                    <a:ea typeface="+mj-ea"/>
                  </a:rPr>
                  <a:t>edEx</a:t>
                </a:r>
                <a:r>
                  <a:rPr lang="en-US" altLang="ko-KR" sz="1200" kern="0" spc="-150" noProof="0" dirty="0">
                    <a:solidFill>
                      <a:srgbClr val="383836"/>
                    </a:solidFill>
                    <a:latin typeface="+mj-ea"/>
                    <a:ea typeface="+mj-ea"/>
                  </a:rPr>
                  <a:t> </a:t>
                </a:r>
                <a:r>
                  <a:rPr lang="ko-KR" altLang="en-US" sz="1200" kern="0" spc="-150" noProof="0" dirty="0">
                    <a:solidFill>
                      <a:srgbClr val="383836"/>
                    </a:solidFill>
                    <a:latin typeface="+mj-ea"/>
                    <a:ea typeface="+mj-ea"/>
                  </a:rPr>
                  <a:t>발송으로 </a:t>
                </a:r>
                <a:r>
                  <a:rPr lang="ko-KR" altLang="en-US" sz="1200" kern="0" spc="-150" dirty="0">
                    <a:solidFill>
                      <a:srgbClr val="383836"/>
                    </a:solidFill>
                    <a:latin typeface="+mj-ea"/>
                    <a:ea typeface="+mj-ea"/>
                  </a:rPr>
                  <a:t>운</a:t>
                </a:r>
                <a:r>
                  <a:rPr lang="ko-KR" altLang="en-US" sz="1200" kern="0" spc="-150" noProof="0" dirty="0" err="1">
                    <a:solidFill>
                      <a:srgbClr val="383836"/>
                    </a:solidFill>
                    <a:latin typeface="+mj-ea"/>
                    <a:ea typeface="+mj-ea"/>
                  </a:rPr>
                  <a:t>송비</a:t>
                </a:r>
                <a:r>
                  <a:rPr lang="ko-KR" altLang="en-US" sz="1200" kern="0" spc="-150" noProof="0" dirty="0">
                    <a:solidFill>
                      <a:srgbClr val="383836"/>
                    </a:solidFill>
                    <a:latin typeface="+mj-ea"/>
                    <a:ea typeface="+mj-ea"/>
                  </a:rPr>
                  <a:t> 절감</a:t>
                </a:r>
                <a:endParaRPr lang="en-US" altLang="ko-KR" sz="1200" kern="0" spc="-150" noProof="0" dirty="0">
                  <a:solidFill>
                    <a:srgbClr val="383836"/>
                  </a:solidFill>
                  <a:latin typeface="+mj-ea"/>
                  <a:ea typeface="+mj-ea"/>
                </a:endParaRPr>
              </a:p>
              <a:p>
                <a:pPr marL="171450" marR="0" lvl="0" indent="-1714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ko-KR" altLang="en-US" sz="1200" kern="0" spc="-150" dirty="0" err="1">
                    <a:solidFill>
                      <a:srgbClr val="383836"/>
                    </a:solidFill>
                    <a:latin typeface="+mj-ea"/>
                    <a:ea typeface="+mj-ea"/>
                  </a:rPr>
                  <a:t>어카운트</a:t>
                </a:r>
                <a:r>
                  <a:rPr lang="ko-KR" altLang="en-US" sz="1200" kern="0" spc="-150" dirty="0">
                    <a:solidFill>
                      <a:srgbClr val="383836"/>
                    </a:solidFill>
                    <a:latin typeface="+mj-ea"/>
                    <a:ea typeface="+mj-ea"/>
                  </a:rPr>
                  <a:t> 관리로 </a:t>
                </a:r>
                <a:r>
                  <a:rPr lang="ko-KR" altLang="en-US" sz="1200" kern="0" spc="-150" dirty="0" err="1">
                    <a:solidFill>
                      <a:srgbClr val="383836"/>
                    </a:solidFill>
                    <a:latin typeface="+mj-ea"/>
                    <a:ea typeface="+mj-ea"/>
                  </a:rPr>
                  <a:t>크레딧</a:t>
                </a:r>
                <a:r>
                  <a:rPr lang="ko-KR" altLang="en-US" sz="1200" kern="0" spc="-150" dirty="0">
                    <a:solidFill>
                      <a:srgbClr val="383836"/>
                    </a:solidFill>
                    <a:latin typeface="+mj-ea"/>
                    <a:ea typeface="+mj-ea"/>
                  </a:rPr>
                  <a:t> 상승</a:t>
                </a:r>
                <a:endParaRPr lang="en-US" altLang="ko-KR" sz="1200" kern="0" spc="-150" dirty="0">
                  <a:solidFill>
                    <a:srgbClr val="383836"/>
                  </a:solidFill>
                  <a:latin typeface="+mj-ea"/>
                  <a:ea typeface="+mj-ea"/>
                </a:endParaRPr>
              </a:p>
              <a:p>
                <a:pPr marR="0" lvl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altLang="ko-KR" sz="1200" kern="0" spc="-150" noProof="0" dirty="0">
                    <a:solidFill>
                      <a:srgbClr val="383836"/>
                    </a:solidFill>
                    <a:latin typeface="+mj-ea"/>
                    <a:ea typeface="+mj-ea"/>
                  </a:rPr>
                  <a:t>             (</a:t>
                </a:r>
                <a:r>
                  <a:rPr lang="ko-KR" altLang="en-US" sz="1200" kern="0" spc="-150" noProof="0" dirty="0">
                    <a:solidFill>
                      <a:srgbClr val="383836"/>
                    </a:solidFill>
                    <a:latin typeface="+mj-ea"/>
                    <a:ea typeface="+mj-ea"/>
                  </a:rPr>
                  <a:t>상단노출 효과</a:t>
                </a:r>
                <a:r>
                  <a:rPr lang="en-US" altLang="ko-KR" sz="1200" kern="0" spc="-150" noProof="0" dirty="0">
                    <a:solidFill>
                      <a:srgbClr val="383836"/>
                    </a:solidFill>
                    <a:latin typeface="+mj-ea"/>
                    <a:ea typeface="+mj-ea"/>
                  </a:rPr>
                  <a:t>) </a:t>
                </a:r>
              </a:p>
              <a:p>
                <a:pPr marR="0" lvl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altLang="ko-KR" sz="1200" b="1" kern="0" spc="-150" dirty="0">
                    <a:solidFill>
                      <a:srgbClr val="FF0000"/>
                    </a:solidFill>
                    <a:latin typeface="+mj-ea"/>
                    <a:ea typeface="+mj-ea"/>
                  </a:rPr>
                  <a:t>-2015.11</a:t>
                </a:r>
                <a:r>
                  <a:rPr lang="ko-KR" altLang="en-US" sz="1200" b="1" kern="0" spc="-150" dirty="0">
                    <a:solidFill>
                      <a:srgbClr val="FF0000"/>
                    </a:solidFill>
                    <a:latin typeface="+mj-ea"/>
                    <a:ea typeface="+mj-ea"/>
                  </a:rPr>
                  <a:t>월 </a:t>
                </a:r>
                <a:r>
                  <a:rPr lang="en-US" altLang="ko-KR" sz="1200" b="1" kern="0" spc="-150" dirty="0">
                    <a:solidFill>
                      <a:srgbClr val="FF0000"/>
                    </a:solidFill>
                    <a:latin typeface="+mj-ea"/>
                    <a:ea typeface="+mj-ea"/>
                  </a:rPr>
                  <a:t>: </a:t>
                </a:r>
                <a:r>
                  <a:rPr lang="ko-KR" altLang="en-US" sz="1200" b="1" kern="0" spc="-150" dirty="0">
                    <a:solidFill>
                      <a:srgbClr val="FF0000"/>
                    </a:solidFill>
                    <a:latin typeface="+mj-ea"/>
                    <a:ea typeface="+mj-ea"/>
                  </a:rPr>
                  <a:t>월   </a:t>
                </a:r>
                <a:r>
                  <a:rPr lang="en-US" altLang="ko-KR" sz="1200" b="1" kern="0" spc="-150" dirty="0">
                    <a:solidFill>
                      <a:srgbClr val="FF0000"/>
                    </a:solidFill>
                    <a:latin typeface="+mj-ea"/>
                    <a:ea typeface="+mj-ea"/>
                  </a:rPr>
                  <a:t>230</a:t>
                </a:r>
                <a:r>
                  <a:rPr lang="ko-KR" altLang="en-US" sz="1200" b="1" kern="0" spc="-150" dirty="0">
                    <a:solidFill>
                      <a:srgbClr val="FF0000"/>
                    </a:solidFill>
                    <a:latin typeface="+mj-ea"/>
                    <a:ea typeface="+mj-ea"/>
                  </a:rPr>
                  <a:t>개 </a:t>
                </a:r>
                <a:r>
                  <a:rPr lang="en-US" altLang="ko-KR" sz="1200" b="1" kern="0" spc="-150" dirty="0">
                    <a:solidFill>
                      <a:srgbClr val="FF0000"/>
                    </a:solidFill>
                    <a:latin typeface="+mj-ea"/>
                    <a:ea typeface="+mj-ea"/>
                  </a:rPr>
                  <a:t>/ $   46K  (</a:t>
                </a:r>
                <a:r>
                  <a:rPr lang="ko-KR" altLang="en-US" sz="1200" b="1" kern="0" spc="-150" dirty="0">
                    <a:solidFill>
                      <a:srgbClr val="FF0000"/>
                    </a:solidFill>
                    <a:latin typeface="+mj-ea"/>
                    <a:ea typeface="+mj-ea"/>
                  </a:rPr>
                  <a:t>일</a:t>
                </a:r>
                <a:r>
                  <a:rPr lang="en-US" altLang="ko-KR" sz="1200" b="1" kern="0" spc="-150" dirty="0">
                    <a:solidFill>
                      <a:srgbClr val="FF0000"/>
                    </a:solidFill>
                    <a:latin typeface="+mj-ea"/>
                    <a:ea typeface="+mj-ea"/>
                  </a:rPr>
                  <a:t>12</a:t>
                </a:r>
                <a:r>
                  <a:rPr lang="ko-KR" altLang="en-US" sz="1200" b="1" kern="0" spc="-150" dirty="0">
                    <a:solidFill>
                      <a:srgbClr val="FF0000"/>
                    </a:solidFill>
                    <a:latin typeface="+mj-ea"/>
                    <a:ea typeface="+mj-ea"/>
                  </a:rPr>
                  <a:t>개</a:t>
                </a:r>
                <a:r>
                  <a:rPr lang="en-US" altLang="ko-KR" sz="1200" b="1" kern="0" spc="-150" dirty="0">
                    <a:solidFill>
                      <a:srgbClr val="FF0000"/>
                    </a:solidFill>
                    <a:latin typeface="+mj-ea"/>
                    <a:ea typeface="+mj-ea"/>
                  </a:rPr>
                  <a:t>)</a:t>
                </a:r>
              </a:p>
              <a:p>
                <a:pPr marR="0" lvl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altLang="ko-KR" sz="1200" b="1" kern="0" spc="-150" noProof="0" dirty="0">
                    <a:solidFill>
                      <a:srgbClr val="FF0000"/>
                    </a:solidFill>
                    <a:latin typeface="+mj-ea"/>
                    <a:ea typeface="+mj-ea"/>
                  </a:rPr>
                  <a:t>-2016.06</a:t>
                </a:r>
                <a:r>
                  <a:rPr lang="ko-KR" altLang="en-US" sz="1200" b="1" kern="0" spc="-150" noProof="0" dirty="0">
                    <a:solidFill>
                      <a:srgbClr val="FF0000"/>
                    </a:solidFill>
                    <a:latin typeface="+mj-ea"/>
                    <a:ea typeface="+mj-ea"/>
                  </a:rPr>
                  <a:t>월 </a:t>
                </a:r>
                <a:r>
                  <a:rPr lang="en-US" altLang="ko-KR" sz="1200" b="1" kern="0" spc="-150" noProof="0" dirty="0">
                    <a:solidFill>
                      <a:srgbClr val="FF0000"/>
                    </a:solidFill>
                    <a:latin typeface="+mj-ea"/>
                    <a:ea typeface="+mj-ea"/>
                  </a:rPr>
                  <a:t>: </a:t>
                </a:r>
                <a:r>
                  <a:rPr lang="ko-KR" altLang="en-US" sz="1200" b="1" kern="0" spc="-150" noProof="0" dirty="0">
                    <a:solidFill>
                      <a:srgbClr val="FF0000"/>
                    </a:solidFill>
                    <a:latin typeface="+mj-ea"/>
                    <a:ea typeface="+mj-ea"/>
                  </a:rPr>
                  <a:t>월 </a:t>
                </a:r>
                <a:r>
                  <a:rPr lang="en-US" altLang="ko-KR" sz="1200" b="1" kern="0" spc="-150" noProof="0" dirty="0">
                    <a:solidFill>
                      <a:srgbClr val="FF0000"/>
                    </a:solidFill>
                    <a:latin typeface="+mj-ea"/>
                    <a:ea typeface="+mj-ea"/>
                  </a:rPr>
                  <a:t>6,185</a:t>
                </a:r>
                <a:r>
                  <a:rPr lang="ko-KR" altLang="en-US" sz="1200" b="1" kern="0" spc="-150" noProof="0" dirty="0">
                    <a:solidFill>
                      <a:srgbClr val="FF0000"/>
                    </a:solidFill>
                    <a:latin typeface="+mj-ea"/>
                    <a:ea typeface="+mj-ea"/>
                  </a:rPr>
                  <a:t>개 </a:t>
                </a:r>
                <a:r>
                  <a:rPr lang="en-US" altLang="ko-KR" sz="1200" b="1" kern="0" spc="-150" noProof="0" dirty="0">
                    <a:solidFill>
                      <a:srgbClr val="FF0000"/>
                    </a:solidFill>
                    <a:latin typeface="+mj-ea"/>
                    <a:ea typeface="+mj-ea"/>
                  </a:rPr>
                  <a:t>/ $1,256K (</a:t>
                </a:r>
                <a:r>
                  <a:rPr lang="ko-KR" altLang="en-US" sz="1200" b="1" kern="0" spc="-150" noProof="0" dirty="0">
                    <a:solidFill>
                      <a:srgbClr val="FF0000"/>
                    </a:solidFill>
                    <a:latin typeface="+mj-ea"/>
                    <a:ea typeface="+mj-ea"/>
                  </a:rPr>
                  <a:t>일</a:t>
                </a:r>
                <a:r>
                  <a:rPr lang="en-US" altLang="ko-KR" sz="1200" b="1" kern="0" spc="-150" noProof="0" dirty="0">
                    <a:solidFill>
                      <a:srgbClr val="FF0000"/>
                    </a:solidFill>
                    <a:latin typeface="+mj-ea"/>
                    <a:ea typeface="+mj-ea"/>
                  </a:rPr>
                  <a:t>309</a:t>
                </a:r>
                <a:r>
                  <a:rPr lang="ko-KR" altLang="en-US" sz="1200" b="1" kern="0" spc="-150" noProof="0" dirty="0">
                    <a:solidFill>
                      <a:srgbClr val="FF0000"/>
                    </a:solidFill>
                    <a:latin typeface="+mj-ea"/>
                    <a:ea typeface="+mj-ea"/>
                  </a:rPr>
                  <a:t>개</a:t>
                </a:r>
                <a:r>
                  <a:rPr lang="en-US" altLang="ko-KR" sz="1200" b="1" kern="0" spc="-150" noProof="0" dirty="0">
                    <a:solidFill>
                      <a:srgbClr val="FF0000"/>
                    </a:solidFill>
                    <a:latin typeface="+mj-ea"/>
                    <a:ea typeface="+mj-ea"/>
                  </a:rPr>
                  <a:t>)</a:t>
                </a:r>
              </a:p>
            </p:txBody>
          </p:sp>
          <p:sp>
            <p:nvSpPr>
              <p:cNvPr id="22" name="직사각형 21"/>
              <p:cNvSpPr/>
              <p:nvPr/>
            </p:nvSpPr>
            <p:spPr>
              <a:xfrm>
                <a:off x="439768" y="1697876"/>
                <a:ext cx="2660650" cy="77289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ea"/>
                  <a:ea typeface="+mj-ea"/>
                </a:endParaRPr>
              </a:p>
            </p:txBody>
          </p:sp>
          <p:sp>
            <p:nvSpPr>
              <p:cNvPr id="23" name="직사각형 22"/>
              <p:cNvSpPr/>
              <p:nvPr/>
            </p:nvSpPr>
            <p:spPr>
              <a:xfrm>
                <a:off x="3260737" y="1697876"/>
                <a:ext cx="2660650" cy="77289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ea"/>
                  <a:ea typeface="+mj-ea"/>
                </a:endParaRPr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6031466" y="1697876"/>
                <a:ext cx="2660650" cy="77289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ea"/>
                  <a:ea typeface="+mj-ea"/>
                </a:endParaRPr>
              </a:p>
            </p:txBody>
          </p:sp>
          <p:sp>
            <p:nvSpPr>
              <p:cNvPr id="10" name="직사각형 9"/>
              <p:cNvSpPr/>
              <p:nvPr/>
            </p:nvSpPr>
            <p:spPr>
              <a:xfrm>
                <a:off x="439768" y="1697873"/>
                <a:ext cx="2660650" cy="4926663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ea"/>
                  <a:ea typeface="+mj-ea"/>
                </a:endParaRPr>
              </a:p>
            </p:txBody>
          </p:sp>
          <p:sp>
            <p:nvSpPr>
              <p:cNvPr id="8" name="직사각형 7"/>
              <p:cNvSpPr/>
              <p:nvPr/>
            </p:nvSpPr>
            <p:spPr>
              <a:xfrm>
                <a:off x="439768" y="1152831"/>
                <a:ext cx="2660650" cy="539690"/>
              </a:xfrm>
              <a:prstGeom prst="rect">
                <a:avLst/>
              </a:prstGeom>
              <a:solidFill>
                <a:srgbClr val="01B1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ea"/>
                  <a:ea typeface="+mj-ea"/>
                </a:endParaRPr>
              </a:p>
            </p:txBody>
          </p:sp>
          <p:sp>
            <p:nvSpPr>
              <p:cNvPr id="9" name="직사각형 8"/>
              <p:cNvSpPr/>
              <p:nvPr/>
            </p:nvSpPr>
            <p:spPr>
              <a:xfrm>
                <a:off x="562193" y="1279524"/>
                <a:ext cx="2415801" cy="3176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ko-KR" sz="1400" b="1" kern="0" spc="-150" dirty="0">
                    <a:solidFill>
                      <a:schemeClr val="bg1"/>
                    </a:solidFill>
                    <a:latin typeface="+mj-ea"/>
                    <a:ea typeface="+mj-ea"/>
                  </a:rPr>
                  <a:t>“G”</a:t>
                </a:r>
                <a:r>
                  <a:rPr kumimoji="0" lang="en-US" altLang="ko-KR" sz="1400" b="1" i="0" u="none" strike="noStrike" kern="0" cap="none" spc="-15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*  </a:t>
                </a:r>
                <a:r>
                  <a:rPr lang="ko-KR" altLang="en-US" sz="1400" b="1" kern="0" spc="-150" noProof="0" dirty="0">
                    <a:solidFill>
                      <a:schemeClr val="bg1"/>
                    </a:solidFill>
                    <a:latin typeface="+mj-ea"/>
                    <a:ea typeface="+mj-ea"/>
                  </a:rPr>
                  <a:t>매트리스 제조 업체</a:t>
                </a:r>
                <a:endParaRPr kumimoji="0" lang="en-US" altLang="ko-KR" sz="1400" b="1" i="0" u="none" strike="noStrike" kern="0" cap="none" spc="-15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ea"/>
                  <a:ea typeface="+mj-ea"/>
                </a:endParaRPr>
              </a:p>
            </p:txBody>
          </p:sp>
          <p:sp>
            <p:nvSpPr>
              <p:cNvPr id="34" name="직사각형 33"/>
              <p:cNvSpPr/>
              <p:nvPr/>
            </p:nvSpPr>
            <p:spPr>
              <a:xfrm>
                <a:off x="3260737" y="1697873"/>
                <a:ext cx="2660650" cy="4926663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ea"/>
                  <a:ea typeface="+mj-ea"/>
                </a:endParaRPr>
              </a:p>
            </p:txBody>
          </p:sp>
          <p:sp>
            <p:nvSpPr>
              <p:cNvPr id="35" name="직사각형 34"/>
              <p:cNvSpPr/>
              <p:nvPr/>
            </p:nvSpPr>
            <p:spPr>
              <a:xfrm>
                <a:off x="3260737" y="1152831"/>
                <a:ext cx="2660650" cy="539690"/>
              </a:xfrm>
              <a:prstGeom prst="rect">
                <a:avLst/>
              </a:prstGeom>
              <a:solidFill>
                <a:srgbClr val="01B1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ea"/>
                  <a:ea typeface="+mj-ea"/>
                </a:endParaRPr>
              </a:p>
            </p:txBody>
          </p:sp>
          <p:sp>
            <p:nvSpPr>
              <p:cNvPr id="37" name="직사각형 36"/>
              <p:cNvSpPr/>
              <p:nvPr/>
            </p:nvSpPr>
            <p:spPr>
              <a:xfrm>
                <a:off x="6031466" y="1697873"/>
                <a:ext cx="2660650" cy="4926663"/>
              </a:xfrm>
              <a:prstGeom prst="rect">
                <a:avLst/>
              </a:prstGeom>
              <a:noFill/>
              <a:ln w="539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ea"/>
                  <a:ea typeface="+mj-ea"/>
                </a:endParaRPr>
              </a:p>
            </p:txBody>
          </p:sp>
          <p:sp>
            <p:nvSpPr>
              <p:cNvPr id="38" name="직사각형 37"/>
              <p:cNvSpPr/>
              <p:nvPr/>
            </p:nvSpPr>
            <p:spPr>
              <a:xfrm>
                <a:off x="6031466" y="1152831"/>
                <a:ext cx="2660650" cy="539690"/>
              </a:xfrm>
              <a:prstGeom prst="rect">
                <a:avLst/>
              </a:prstGeom>
              <a:solidFill>
                <a:srgbClr val="01B1AF"/>
              </a:solidFill>
              <a:ln w="539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ea"/>
                  <a:ea typeface="+mj-ea"/>
                </a:endParaRPr>
              </a:p>
            </p:txBody>
          </p:sp>
          <p:sp>
            <p:nvSpPr>
              <p:cNvPr id="39" name="직사각형 38"/>
              <p:cNvSpPr/>
              <p:nvPr/>
            </p:nvSpPr>
            <p:spPr>
              <a:xfrm>
                <a:off x="562193" y="1841279"/>
                <a:ext cx="2415801" cy="5241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200" b="0" i="0" u="none" strike="noStrike" kern="0" cap="none" spc="-15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중국 </a:t>
                </a:r>
                <a:r>
                  <a:rPr lang="en-US" altLang="ko-KR" sz="1200" kern="0" spc="-150" dirty="0">
                    <a:solidFill>
                      <a:schemeClr val="bg1"/>
                    </a:solidFill>
                    <a:latin typeface="+mj-ea"/>
                    <a:ea typeface="+mj-ea"/>
                  </a:rPr>
                  <a:t> OEM </a:t>
                </a:r>
                <a:r>
                  <a:rPr lang="ko-KR" altLang="en-US" sz="1200" kern="0" spc="-150" dirty="0">
                    <a:solidFill>
                      <a:schemeClr val="bg1"/>
                    </a:solidFill>
                    <a:latin typeface="+mj-ea"/>
                    <a:ea typeface="+mj-ea"/>
                  </a:rPr>
                  <a:t>제조사</a:t>
                </a:r>
                <a:endParaRPr lang="en-US" altLang="ko-KR" sz="1200" kern="0" spc="-15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ko-KR" altLang="en-US" sz="1200" kern="0" spc="-150" dirty="0">
                    <a:solidFill>
                      <a:schemeClr val="bg1"/>
                    </a:solidFill>
                    <a:latin typeface="+mj-ea"/>
                    <a:ea typeface="+mj-ea"/>
                  </a:rPr>
                  <a:t> </a:t>
                </a:r>
                <a:r>
                  <a:rPr lang="en-US" altLang="ko-KR" sz="1500" kern="0" spc="-150" dirty="0">
                    <a:solidFill>
                      <a:schemeClr val="bg1"/>
                    </a:solidFill>
                    <a:latin typeface="+mj-ea"/>
                    <a:ea typeface="+mj-ea"/>
                  </a:rPr>
                  <a:t>2016</a:t>
                </a:r>
                <a:r>
                  <a:rPr lang="ko-KR" altLang="en-US" sz="1500" kern="0" spc="-150" dirty="0">
                    <a:solidFill>
                      <a:schemeClr val="bg1"/>
                    </a:solidFill>
                    <a:latin typeface="+mj-ea"/>
                    <a:ea typeface="+mj-ea"/>
                  </a:rPr>
                  <a:t>년 </a:t>
                </a:r>
                <a:r>
                  <a:rPr lang="en-US" altLang="ko-KR" sz="1500" kern="0" spc="-150" dirty="0">
                    <a:solidFill>
                      <a:schemeClr val="bg1"/>
                    </a:solidFill>
                    <a:latin typeface="+mj-ea"/>
                    <a:ea typeface="+mj-ea"/>
                  </a:rPr>
                  <a:t>1</a:t>
                </a:r>
                <a:r>
                  <a:rPr lang="ko-KR" altLang="en-US" sz="1500" kern="0" spc="-150" dirty="0">
                    <a:solidFill>
                      <a:schemeClr val="bg1"/>
                    </a:solidFill>
                    <a:latin typeface="+mj-ea"/>
                    <a:ea typeface="+mj-ea"/>
                  </a:rPr>
                  <a:t>월 </a:t>
                </a:r>
                <a:r>
                  <a:rPr lang="en-US" altLang="ko-KR" sz="1500" kern="0" spc="-150" dirty="0">
                    <a:solidFill>
                      <a:schemeClr val="bg1"/>
                    </a:solidFill>
                    <a:latin typeface="+mj-ea"/>
                    <a:ea typeface="+mj-ea"/>
                  </a:rPr>
                  <a:t>~</a:t>
                </a:r>
                <a:endParaRPr kumimoji="0" lang="ko-KR" altLang="en-US" sz="1200" b="0" i="0" u="none" strike="noStrike" kern="0" cap="none" spc="-15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ea"/>
                  <a:ea typeface="+mj-ea"/>
                </a:endParaRPr>
              </a:p>
            </p:txBody>
          </p:sp>
          <p:sp>
            <p:nvSpPr>
              <p:cNvPr id="40" name="직사각형 39"/>
              <p:cNvSpPr/>
              <p:nvPr/>
            </p:nvSpPr>
            <p:spPr>
              <a:xfrm>
                <a:off x="3383162" y="1279524"/>
                <a:ext cx="2415801" cy="3176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ko-KR" altLang="en-US" sz="1400" b="1" kern="0" spc="-150" dirty="0">
                    <a:solidFill>
                      <a:schemeClr val="bg1"/>
                    </a:solidFill>
                    <a:latin typeface="+mj-ea"/>
                    <a:ea typeface="+mj-ea"/>
                  </a:rPr>
                  <a:t>ㅅ</a:t>
                </a:r>
                <a:r>
                  <a:rPr lang="en-US" altLang="ko-KR" sz="1400" b="1" kern="0" spc="-150" dirty="0">
                    <a:solidFill>
                      <a:schemeClr val="bg1"/>
                    </a:solidFill>
                    <a:latin typeface="+mj-ea"/>
                    <a:ea typeface="+mj-ea"/>
                  </a:rPr>
                  <a:t>*  </a:t>
                </a:r>
                <a:r>
                  <a:rPr lang="ko-KR" altLang="en-US" sz="1400" b="1" kern="0" spc="-150" dirty="0">
                    <a:solidFill>
                      <a:schemeClr val="bg1"/>
                    </a:solidFill>
                    <a:latin typeface="+mj-ea"/>
                    <a:ea typeface="+mj-ea"/>
                  </a:rPr>
                  <a:t>매트리스 제조 업체</a:t>
                </a:r>
                <a:endParaRPr kumimoji="0" lang="en-US" altLang="ko-KR" sz="1400" b="1" i="0" u="none" strike="noStrike" kern="0" cap="none" spc="-15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ea"/>
                  <a:ea typeface="+mj-ea"/>
                </a:endParaRPr>
              </a:p>
            </p:txBody>
          </p:sp>
          <p:sp>
            <p:nvSpPr>
              <p:cNvPr id="41" name="직사각형 40"/>
              <p:cNvSpPr/>
              <p:nvPr/>
            </p:nvSpPr>
            <p:spPr>
              <a:xfrm>
                <a:off x="3383162" y="1841279"/>
                <a:ext cx="2415801" cy="4764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200" b="0" i="0" u="none" strike="noStrike" kern="0" cap="none" spc="-15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중국내</a:t>
                </a:r>
                <a:r>
                  <a:rPr lang="ko-KR" altLang="en-US" sz="1200" kern="0" spc="-150" dirty="0">
                    <a:solidFill>
                      <a:schemeClr val="bg1"/>
                    </a:solidFill>
                    <a:latin typeface="+mj-ea"/>
                    <a:ea typeface="+mj-ea"/>
                  </a:rPr>
                  <a:t>수용 제조</a:t>
                </a:r>
                <a:r>
                  <a:rPr lang="en-US" altLang="ko-KR" sz="1200" kern="0" spc="-150" dirty="0">
                    <a:solidFill>
                      <a:schemeClr val="bg1"/>
                    </a:solidFill>
                    <a:latin typeface="+mj-ea"/>
                    <a:ea typeface="+mj-ea"/>
                  </a:rPr>
                  <a:t>/</a:t>
                </a:r>
                <a:r>
                  <a:rPr lang="ko-KR" altLang="en-US" sz="1200" kern="0" spc="-150">
                    <a:solidFill>
                      <a:schemeClr val="bg1"/>
                    </a:solidFill>
                    <a:latin typeface="+mj-ea"/>
                    <a:ea typeface="+mj-ea"/>
                  </a:rPr>
                  <a:t>판매 </a:t>
                </a:r>
                <a:r>
                  <a:rPr lang="ko-KR" altLang="en-US" sz="1200" kern="0" spc="-150" dirty="0">
                    <a:solidFill>
                      <a:schemeClr val="bg1"/>
                    </a:solidFill>
                    <a:latin typeface="+mj-ea"/>
                    <a:ea typeface="+mj-ea"/>
                  </a:rPr>
                  <a:t>업체</a:t>
                </a:r>
                <a:endParaRPr kumimoji="0" lang="en-US" altLang="ko-KR" sz="1200" b="0" i="0" u="none" strike="noStrike" kern="0" cap="none" spc="-15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ea"/>
                  <a:ea typeface="+mj-ea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0" cap="none" spc="-15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2016</a:t>
                </a:r>
                <a:r>
                  <a:rPr kumimoji="0" lang="ko-KR" altLang="en-US" sz="1200" b="0" i="0" u="none" strike="noStrike" kern="0" cap="none" spc="-15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년</a:t>
                </a:r>
                <a:r>
                  <a:rPr kumimoji="0" lang="en-US" altLang="ko-KR" sz="1200" b="0" i="0" u="none" strike="noStrike" kern="0" cap="none" spc="-15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10</a:t>
                </a:r>
                <a:r>
                  <a:rPr lang="ko-KR" altLang="en-US" sz="1200" kern="0" spc="-150">
                    <a:solidFill>
                      <a:schemeClr val="bg1"/>
                    </a:solidFill>
                    <a:latin typeface="+mj-ea"/>
                    <a:ea typeface="+mj-ea"/>
                  </a:rPr>
                  <a:t>월 </a:t>
                </a:r>
                <a:r>
                  <a:rPr lang="en-US" altLang="ko-KR" sz="1200" kern="0" spc="-150" dirty="0">
                    <a:solidFill>
                      <a:schemeClr val="bg1"/>
                    </a:solidFill>
                    <a:latin typeface="+mj-ea"/>
                    <a:ea typeface="+mj-ea"/>
                  </a:rPr>
                  <a:t>~</a:t>
                </a:r>
                <a:endParaRPr kumimoji="0" lang="ko-KR" altLang="en-US" sz="1200" b="0" i="0" u="none" strike="noStrike" kern="0" cap="none" spc="-15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ea"/>
                  <a:ea typeface="+mj-ea"/>
                </a:endParaRPr>
              </a:p>
            </p:txBody>
          </p:sp>
          <p:sp>
            <p:nvSpPr>
              <p:cNvPr id="43" name="직사각형 42"/>
              <p:cNvSpPr/>
              <p:nvPr/>
            </p:nvSpPr>
            <p:spPr>
              <a:xfrm>
                <a:off x="6153892" y="1841279"/>
                <a:ext cx="2417848" cy="6670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200" b="0" i="0" u="none" strike="noStrike" kern="0" cap="none" spc="-15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케이지엘</a:t>
                </a:r>
                <a:r>
                  <a:rPr kumimoji="0" lang="ko-KR" altLang="en-US" sz="1200" b="0" i="0" u="none" strike="noStrike" kern="0" cap="none" spc="-15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 직영 </a:t>
                </a:r>
                <a:r>
                  <a:rPr kumimoji="0" lang="ko-KR" altLang="en-US" sz="1200" b="0" i="0" u="none" strike="noStrike" kern="0" cap="none" spc="-15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어카운트로</a:t>
                </a:r>
                <a:r>
                  <a:rPr kumimoji="0" lang="ko-KR" altLang="en-US" sz="1200" b="0" i="0" u="none" strike="noStrike" kern="0" cap="none" spc="-15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 병행 판매</a:t>
                </a:r>
                <a:endParaRPr kumimoji="0" lang="en-US" altLang="ko-KR" sz="1200" b="0" i="0" u="none" strike="noStrike" kern="0" cap="none" spc="-15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ea"/>
                  <a:ea typeface="+mj-ea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ko-KR" altLang="en-US" sz="1200" kern="0" spc="-150" dirty="0">
                    <a:solidFill>
                      <a:schemeClr val="bg1"/>
                    </a:solidFill>
                    <a:latin typeface="+mj-ea"/>
                    <a:ea typeface="+mj-ea"/>
                  </a:rPr>
                  <a:t>오프라인 판매 지원</a:t>
                </a:r>
                <a:endParaRPr lang="en-US" altLang="ko-KR" sz="1200" kern="0" spc="-150" noProof="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0" cap="none" spc="-15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(2016</a:t>
                </a:r>
                <a:r>
                  <a:rPr kumimoji="0" lang="en-US" altLang="ko-KR" sz="1200" b="0" i="0" u="none" strike="noStrike" kern="0" cap="none" spc="-15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 . 1  ~ 2016. 12)</a:t>
                </a:r>
                <a:endParaRPr kumimoji="0" lang="en-US" altLang="ko-KR" sz="1200" b="0" i="0" u="none" strike="noStrike" kern="0" cap="none" spc="-15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ea"/>
                  <a:ea typeface="+mj-ea"/>
                </a:endParaRPr>
              </a:p>
            </p:txBody>
          </p:sp>
          <p:sp>
            <p:nvSpPr>
              <p:cNvPr id="44" name="직사각형 43"/>
              <p:cNvSpPr/>
              <p:nvPr/>
            </p:nvSpPr>
            <p:spPr>
              <a:xfrm>
                <a:off x="6155938" y="1281869"/>
                <a:ext cx="2415801" cy="3176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ko-KR" altLang="en-US" sz="1400" b="1" kern="0" spc="-150" noProof="0" dirty="0" err="1">
                    <a:solidFill>
                      <a:schemeClr val="bg1"/>
                    </a:solidFill>
                    <a:latin typeface="+mj-ea"/>
                    <a:ea typeface="+mj-ea"/>
                  </a:rPr>
                  <a:t>케이지엘</a:t>
                </a:r>
                <a:r>
                  <a:rPr lang="ko-KR" altLang="en-US" sz="1400" b="1" kern="0" spc="-150" noProof="0" dirty="0">
                    <a:solidFill>
                      <a:schemeClr val="bg1"/>
                    </a:solidFill>
                    <a:latin typeface="+mj-ea"/>
                    <a:ea typeface="+mj-ea"/>
                  </a:rPr>
                  <a:t> </a:t>
                </a:r>
                <a:r>
                  <a:rPr lang="ko-KR" altLang="en-US" sz="1400" b="1" kern="0" spc="-150" noProof="0" dirty="0" err="1">
                    <a:solidFill>
                      <a:schemeClr val="bg1"/>
                    </a:solidFill>
                    <a:latin typeface="+mj-ea"/>
                    <a:ea typeface="+mj-ea"/>
                  </a:rPr>
                  <a:t>어카운트</a:t>
                </a:r>
                <a:r>
                  <a:rPr lang="ko-KR" altLang="en-US" sz="1400" b="1" kern="0" spc="-150" noProof="0" dirty="0">
                    <a:solidFill>
                      <a:schemeClr val="bg1"/>
                    </a:solidFill>
                    <a:latin typeface="+mj-ea"/>
                    <a:ea typeface="+mj-ea"/>
                  </a:rPr>
                  <a:t> </a:t>
                </a:r>
                <a:r>
                  <a:rPr lang="ko-KR" altLang="en-US" sz="1400" b="1" kern="0" spc="-150" dirty="0">
                    <a:solidFill>
                      <a:schemeClr val="bg1"/>
                    </a:solidFill>
                    <a:latin typeface="+mj-ea"/>
                    <a:ea typeface="+mj-ea"/>
                  </a:rPr>
                  <a:t> 판매 실적</a:t>
                </a:r>
                <a:r>
                  <a:rPr lang="ko-KR" altLang="en-US" sz="1400" b="1" kern="0" spc="-150" noProof="0" dirty="0">
                    <a:solidFill>
                      <a:schemeClr val="bg1"/>
                    </a:solidFill>
                    <a:latin typeface="+mj-ea"/>
                    <a:ea typeface="+mj-ea"/>
                  </a:rPr>
                  <a:t> </a:t>
                </a:r>
                <a:endParaRPr kumimoji="0" lang="en-US" altLang="ko-KR" sz="1400" b="1" i="0" u="none" strike="noStrike" kern="0" cap="none" spc="-15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ea"/>
                  <a:ea typeface="+mj-ea"/>
                </a:endParaRPr>
              </a:p>
            </p:txBody>
          </p:sp>
          <p:sp>
            <p:nvSpPr>
              <p:cNvPr id="45" name="직사각형 44"/>
              <p:cNvSpPr/>
              <p:nvPr/>
            </p:nvSpPr>
            <p:spPr>
              <a:xfrm>
                <a:off x="3269869" y="5304846"/>
                <a:ext cx="2651518" cy="138499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ko-KR" altLang="en-US" sz="1200" b="1" kern="0" spc="-150" dirty="0">
                    <a:solidFill>
                      <a:srgbClr val="383836"/>
                    </a:solidFill>
                    <a:latin typeface="+mj-ea"/>
                    <a:ea typeface="+mj-ea"/>
                  </a:rPr>
                  <a:t>아마존</a:t>
                </a:r>
                <a:r>
                  <a:rPr lang="en-US" altLang="ko-KR" sz="1200" b="1" kern="0" spc="-150" dirty="0">
                    <a:solidFill>
                      <a:srgbClr val="383836"/>
                    </a:solidFill>
                    <a:latin typeface="+mj-ea"/>
                    <a:ea typeface="+mj-ea"/>
                  </a:rPr>
                  <a:t>/ </a:t>
                </a:r>
                <a:r>
                  <a:rPr lang="ko-KR" altLang="en-US" sz="1200" b="1" kern="0" spc="-150" dirty="0" err="1">
                    <a:solidFill>
                      <a:srgbClr val="383836"/>
                    </a:solidFill>
                    <a:latin typeface="+mj-ea"/>
                    <a:ea typeface="+mj-ea"/>
                  </a:rPr>
                  <a:t>이베이</a:t>
                </a:r>
                <a:r>
                  <a:rPr lang="ko-KR" altLang="en-US" sz="1200" b="1" kern="0" spc="-150" dirty="0">
                    <a:solidFill>
                      <a:srgbClr val="383836"/>
                    </a:solidFill>
                    <a:latin typeface="+mj-ea"/>
                    <a:ea typeface="+mj-ea"/>
                  </a:rPr>
                  <a:t> 판매 </a:t>
                </a:r>
                <a:endParaRPr lang="en-US" altLang="ko-KR" sz="1200" b="1" kern="0" spc="-150" dirty="0">
                  <a:solidFill>
                    <a:srgbClr val="383836"/>
                  </a:solidFill>
                  <a:latin typeface="+mj-ea"/>
                  <a:ea typeface="+mj-ea"/>
                </a:endParaRPr>
              </a:p>
              <a:p>
                <a:pPr marL="171450" marR="0" lvl="0" indent="-1714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ko-KR" altLang="en-US" sz="1200" kern="0" spc="-150" dirty="0">
                    <a:solidFill>
                      <a:srgbClr val="383836"/>
                    </a:solidFill>
                    <a:latin typeface="+mj-ea"/>
                    <a:ea typeface="+mj-ea"/>
                  </a:rPr>
                  <a:t>제품등록 </a:t>
                </a:r>
                <a:r>
                  <a:rPr lang="en-US" altLang="ko-KR" sz="1200" kern="0" spc="-150" dirty="0">
                    <a:solidFill>
                      <a:srgbClr val="383836"/>
                    </a:solidFill>
                    <a:latin typeface="+mj-ea"/>
                    <a:ea typeface="+mj-ea"/>
                  </a:rPr>
                  <a:t>1</a:t>
                </a:r>
                <a:r>
                  <a:rPr lang="ko-KR" altLang="en-US" sz="1200" kern="0" spc="-150" dirty="0" err="1">
                    <a:solidFill>
                      <a:srgbClr val="383836"/>
                    </a:solidFill>
                    <a:latin typeface="+mj-ea"/>
                    <a:ea typeface="+mj-ea"/>
                  </a:rPr>
                  <a:t>주일만에</a:t>
                </a:r>
                <a:r>
                  <a:rPr lang="ko-KR" altLang="en-US" sz="1200" kern="0" spc="-150" dirty="0">
                    <a:solidFill>
                      <a:srgbClr val="383836"/>
                    </a:solidFill>
                    <a:latin typeface="+mj-ea"/>
                    <a:ea typeface="+mj-ea"/>
                  </a:rPr>
                  <a:t> 판매 개시</a:t>
                </a:r>
                <a:endParaRPr lang="en-US" altLang="ko-KR" sz="1200" kern="0" spc="-150" dirty="0">
                  <a:solidFill>
                    <a:srgbClr val="383836"/>
                  </a:solidFill>
                  <a:latin typeface="+mj-ea"/>
                  <a:ea typeface="+mj-ea"/>
                </a:endParaRPr>
              </a:p>
              <a:p>
                <a:pPr marL="171450" marR="0" lvl="0" indent="-1714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ko-KR" altLang="en-US" sz="1200" kern="0" spc="-150" noProof="0" dirty="0">
                    <a:solidFill>
                      <a:srgbClr val="383836"/>
                    </a:solidFill>
                    <a:latin typeface="+mj-ea"/>
                    <a:ea typeface="+mj-ea"/>
                  </a:rPr>
                  <a:t>인기상품</a:t>
                </a:r>
                <a:r>
                  <a:rPr lang="en-US" altLang="ko-KR" sz="1200" kern="0" spc="-150" dirty="0">
                    <a:solidFill>
                      <a:srgbClr val="383836"/>
                    </a:solidFill>
                    <a:latin typeface="+mj-ea"/>
                    <a:ea typeface="+mj-ea"/>
                  </a:rPr>
                  <a:t>(Full</a:t>
                </a:r>
                <a:r>
                  <a:rPr lang="en-US" altLang="ko-KR" sz="1200" kern="0" spc="-150" noProof="0" dirty="0">
                    <a:solidFill>
                      <a:srgbClr val="383836"/>
                    </a:solidFill>
                    <a:latin typeface="+mj-ea"/>
                    <a:ea typeface="+mj-ea"/>
                  </a:rPr>
                  <a:t>/ Queen </a:t>
                </a:r>
                <a:r>
                  <a:rPr lang="ko-KR" altLang="en-US" sz="1200" kern="0" spc="-150" noProof="0" dirty="0">
                    <a:solidFill>
                      <a:srgbClr val="383836"/>
                    </a:solidFill>
                    <a:latin typeface="+mj-ea"/>
                    <a:ea typeface="+mj-ea"/>
                  </a:rPr>
                  <a:t>사이즈 </a:t>
                </a:r>
                <a:r>
                  <a:rPr lang="en-US" altLang="ko-KR" sz="1200" kern="0" spc="-150" noProof="0" dirty="0">
                    <a:solidFill>
                      <a:srgbClr val="383836"/>
                    </a:solidFill>
                    <a:latin typeface="+mj-ea"/>
                    <a:ea typeface="+mj-ea"/>
                  </a:rPr>
                  <a:t>)</a:t>
                </a:r>
                <a:r>
                  <a:rPr lang="ko-KR" altLang="en-US" sz="1200" kern="0" spc="-150" noProof="0" dirty="0">
                    <a:solidFill>
                      <a:srgbClr val="383836"/>
                    </a:solidFill>
                    <a:latin typeface="+mj-ea"/>
                    <a:ea typeface="+mj-ea"/>
                  </a:rPr>
                  <a:t>중심 판매</a:t>
                </a:r>
                <a:endParaRPr kumimoji="0" lang="en-US" altLang="ko-KR" sz="1200" b="0" i="0" u="none" strike="noStrike" kern="0" cap="none" spc="-150" normalizeH="0" baseline="0" noProof="0" dirty="0">
                  <a:ln>
                    <a:noFill/>
                  </a:ln>
                  <a:solidFill>
                    <a:srgbClr val="383836"/>
                  </a:solidFill>
                  <a:effectLst/>
                  <a:uLnTx/>
                  <a:uFillTx/>
                  <a:latin typeface="+mj-ea"/>
                  <a:ea typeface="+mj-ea"/>
                </a:endParaRPr>
              </a:p>
              <a:p>
                <a:pPr marL="171450" marR="0" lvl="0" indent="-1714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ko-KR" altLang="en-US" sz="1200" kern="0" spc="-150" noProof="0" dirty="0">
                    <a:solidFill>
                      <a:srgbClr val="383836"/>
                    </a:solidFill>
                    <a:latin typeface="+mj-ea"/>
                    <a:ea typeface="+mj-ea"/>
                  </a:rPr>
                  <a:t>매트리스 외 프레임</a:t>
                </a:r>
                <a:r>
                  <a:rPr lang="en-US" altLang="ko-KR" sz="1200" kern="0" spc="-150" noProof="0" dirty="0">
                    <a:solidFill>
                      <a:srgbClr val="383836"/>
                    </a:solidFill>
                    <a:latin typeface="+mj-ea"/>
                    <a:ea typeface="+mj-ea"/>
                  </a:rPr>
                  <a:t>/ </a:t>
                </a:r>
                <a:r>
                  <a:rPr lang="ko-KR" altLang="en-US" sz="1200" kern="0" spc="-150" noProof="0" dirty="0">
                    <a:solidFill>
                      <a:srgbClr val="383836"/>
                    </a:solidFill>
                    <a:latin typeface="+mj-ea"/>
                    <a:ea typeface="+mj-ea"/>
                  </a:rPr>
                  <a:t>박스스프링 추가</a:t>
                </a:r>
                <a:endParaRPr lang="en-US" altLang="ko-KR" sz="1200" kern="0" spc="-150" noProof="0" dirty="0">
                  <a:solidFill>
                    <a:srgbClr val="383836"/>
                  </a:solidFill>
                  <a:latin typeface="+mj-ea"/>
                  <a:ea typeface="+mj-ea"/>
                </a:endParaRPr>
              </a:p>
              <a:p>
                <a:pPr marL="171450" marR="0" lvl="0" indent="-1714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ko-KR" altLang="en-US" sz="1200" kern="0" spc="-150" dirty="0">
                    <a:solidFill>
                      <a:srgbClr val="383836"/>
                    </a:solidFill>
                    <a:latin typeface="+mj-ea"/>
                    <a:ea typeface="+mj-ea"/>
                  </a:rPr>
                  <a:t>판매 </a:t>
                </a:r>
                <a:r>
                  <a:rPr lang="ko-KR" altLang="en-US" sz="1200" kern="0" spc="-150" dirty="0" err="1">
                    <a:solidFill>
                      <a:srgbClr val="383836"/>
                    </a:solidFill>
                    <a:latin typeface="+mj-ea"/>
                    <a:ea typeface="+mj-ea"/>
                  </a:rPr>
                  <a:t>핫</a:t>
                </a:r>
                <a:r>
                  <a:rPr lang="ko-KR" altLang="en-US" sz="1200" kern="0" spc="-150" dirty="0">
                    <a:solidFill>
                      <a:srgbClr val="383836"/>
                    </a:solidFill>
                    <a:latin typeface="+mj-ea"/>
                    <a:ea typeface="+mj-ea"/>
                  </a:rPr>
                  <a:t> </a:t>
                </a:r>
                <a:r>
                  <a:rPr lang="ko-KR" altLang="en-US" sz="1200" kern="0" spc="-150" dirty="0" err="1">
                    <a:solidFill>
                      <a:srgbClr val="383836"/>
                    </a:solidFill>
                    <a:latin typeface="+mj-ea"/>
                    <a:ea typeface="+mj-ea"/>
                  </a:rPr>
                  <a:t>딜</a:t>
                </a:r>
                <a:r>
                  <a:rPr lang="ko-KR" altLang="en-US" sz="1200" kern="0" spc="-150" dirty="0">
                    <a:solidFill>
                      <a:srgbClr val="383836"/>
                    </a:solidFill>
                    <a:latin typeface="+mj-ea"/>
                    <a:ea typeface="+mj-ea"/>
                  </a:rPr>
                  <a:t> 프로모션 참여</a:t>
                </a:r>
                <a:endParaRPr lang="en-US" altLang="ko-KR" sz="1200" kern="0" spc="-150" dirty="0">
                  <a:solidFill>
                    <a:srgbClr val="383836"/>
                  </a:solidFill>
                  <a:latin typeface="+mj-ea"/>
                  <a:ea typeface="+mj-ea"/>
                </a:endParaRPr>
              </a:p>
              <a:p>
                <a:pPr lvl="0" latinLnBrk="0">
                  <a:defRPr/>
                </a:pPr>
                <a:r>
                  <a:rPr lang="en-US" altLang="ko-KR" sz="1200" b="1" kern="0" spc="-150" dirty="0">
                    <a:solidFill>
                      <a:srgbClr val="FF0000"/>
                    </a:solidFill>
                    <a:latin typeface="+mj-ea"/>
                    <a:ea typeface="+mj-ea"/>
                  </a:rPr>
                  <a:t>-2016.10</a:t>
                </a:r>
                <a:r>
                  <a:rPr lang="ko-KR" altLang="en-US" sz="1200" b="1" kern="0" spc="-150" dirty="0">
                    <a:solidFill>
                      <a:srgbClr val="FF0000"/>
                    </a:solidFill>
                    <a:latin typeface="+mj-ea"/>
                    <a:ea typeface="+mj-ea"/>
                  </a:rPr>
                  <a:t>월 </a:t>
                </a:r>
                <a:r>
                  <a:rPr lang="en-US" altLang="ko-KR" sz="1200" b="1" kern="0" spc="-150" dirty="0">
                    <a:solidFill>
                      <a:srgbClr val="FF0000"/>
                    </a:solidFill>
                    <a:latin typeface="+mj-ea"/>
                    <a:ea typeface="+mj-ea"/>
                  </a:rPr>
                  <a:t>: </a:t>
                </a:r>
                <a:r>
                  <a:rPr lang="ko-KR" altLang="en-US" sz="1200" b="1" kern="0" spc="-150" dirty="0">
                    <a:solidFill>
                      <a:srgbClr val="FF0000"/>
                    </a:solidFill>
                    <a:latin typeface="+mj-ea"/>
                    <a:ea typeface="+mj-ea"/>
                  </a:rPr>
                  <a:t>월   </a:t>
                </a:r>
                <a:r>
                  <a:rPr lang="en-US" altLang="ko-KR" sz="1200" b="1" kern="0" spc="-150" dirty="0">
                    <a:solidFill>
                      <a:srgbClr val="FF0000"/>
                    </a:solidFill>
                    <a:latin typeface="+mj-ea"/>
                    <a:ea typeface="+mj-ea"/>
                  </a:rPr>
                  <a:t>276</a:t>
                </a:r>
                <a:r>
                  <a:rPr lang="ko-KR" altLang="en-US" sz="1200" b="1" kern="0" spc="-150" dirty="0">
                    <a:solidFill>
                      <a:srgbClr val="FF0000"/>
                    </a:solidFill>
                    <a:latin typeface="+mj-ea"/>
                    <a:ea typeface="+mj-ea"/>
                  </a:rPr>
                  <a:t>개 </a:t>
                </a:r>
                <a:r>
                  <a:rPr lang="en-US" altLang="ko-KR" sz="1200" b="1" kern="0" spc="-150" dirty="0">
                    <a:solidFill>
                      <a:srgbClr val="FF0000"/>
                    </a:solidFill>
                    <a:latin typeface="+mj-ea"/>
                    <a:ea typeface="+mj-ea"/>
                  </a:rPr>
                  <a:t>/ $   56K (</a:t>
                </a:r>
                <a:r>
                  <a:rPr lang="ko-KR" altLang="en-US" sz="1200" b="1" kern="0" spc="-150" dirty="0">
                    <a:solidFill>
                      <a:srgbClr val="FF0000"/>
                    </a:solidFill>
                    <a:latin typeface="+mj-ea"/>
                    <a:ea typeface="+mj-ea"/>
                  </a:rPr>
                  <a:t>일</a:t>
                </a:r>
                <a:r>
                  <a:rPr lang="en-US" altLang="ko-KR" sz="1200" b="1" kern="0" spc="-150" dirty="0">
                    <a:solidFill>
                      <a:srgbClr val="FF0000"/>
                    </a:solidFill>
                    <a:latin typeface="+mj-ea"/>
                    <a:ea typeface="+mj-ea"/>
                  </a:rPr>
                  <a:t>14</a:t>
                </a:r>
                <a:r>
                  <a:rPr lang="ko-KR" altLang="en-US" sz="1200" b="1" kern="0" spc="-150" dirty="0">
                    <a:solidFill>
                      <a:srgbClr val="FF0000"/>
                    </a:solidFill>
                    <a:latin typeface="+mj-ea"/>
                    <a:ea typeface="+mj-ea"/>
                  </a:rPr>
                  <a:t>개</a:t>
                </a:r>
                <a:r>
                  <a:rPr lang="en-US" altLang="ko-KR" sz="1200" b="1" kern="0" spc="-150" dirty="0">
                    <a:solidFill>
                      <a:srgbClr val="FF0000"/>
                    </a:solidFill>
                    <a:latin typeface="+mj-ea"/>
                    <a:ea typeface="+mj-ea"/>
                  </a:rPr>
                  <a:t>)</a:t>
                </a:r>
              </a:p>
              <a:p>
                <a:pPr lvl="0" latinLnBrk="0">
                  <a:defRPr/>
                </a:pPr>
                <a:r>
                  <a:rPr lang="en-US" altLang="ko-KR" sz="1200" b="1" kern="0" spc="-150" dirty="0">
                    <a:solidFill>
                      <a:srgbClr val="FF0000"/>
                    </a:solidFill>
                    <a:latin typeface="+mj-ea"/>
                    <a:ea typeface="+mj-ea"/>
                  </a:rPr>
                  <a:t>-2017.06</a:t>
                </a:r>
                <a:r>
                  <a:rPr lang="ko-KR" altLang="en-US" sz="1200" b="1" kern="0" spc="-150" dirty="0">
                    <a:solidFill>
                      <a:srgbClr val="FF0000"/>
                    </a:solidFill>
                    <a:latin typeface="+mj-ea"/>
                    <a:ea typeface="+mj-ea"/>
                  </a:rPr>
                  <a:t>월 </a:t>
                </a:r>
                <a:r>
                  <a:rPr lang="en-US" altLang="ko-KR" sz="1200" b="1" kern="0" spc="-150" dirty="0">
                    <a:solidFill>
                      <a:srgbClr val="FF0000"/>
                    </a:solidFill>
                    <a:latin typeface="+mj-ea"/>
                    <a:ea typeface="+mj-ea"/>
                  </a:rPr>
                  <a:t>: </a:t>
                </a:r>
                <a:r>
                  <a:rPr lang="ko-KR" altLang="en-US" sz="1200" b="1" kern="0" spc="-150" dirty="0">
                    <a:solidFill>
                      <a:srgbClr val="FF0000"/>
                    </a:solidFill>
                    <a:latin typeface="+mj-ea"/>
                    <a:ea typeface="+mj-ea"/>
                  </a:rPr>
                  <a:t>월 </a:t>
                </a:r>
                <a:r>
                  <a:rPr lang="en-US" altLang="ko-KR" sz="1200" b="1" kern="0" spc="-150" dirty="0">
                    <a:solidFill>
                      <a:srgbClr val="FF0000"/>
                    </a:solidFill>
                    <a:latin typeface="+mj-ea"/>
                    <a:ea typeface="+mj-ea"/>
                  </a:rPr>
                  <a:t>1,682</a:t>
                </a:r>
                <a:r>
                  <a:rPr lang="ko-KR" altLang="en-US" sz="1200" b="1" kern="0" spc="-150" dirty="0">
                    <a:solidFill>
                      <a:srgbClr val="FF0000"/>
                    </a:solidFill>
                    <a:latin typeface="+mj-ea"/>
                    <a:ea typeface="+mj-ea"/>
                  </a:rPr>
                  <a:t>개 </a:t>
                </a:r>
                <a:r>
                  <a:rPr lang="en-US" altLang="ko-KR" sz="1200" b="1" kern="0" spc="-150" dirty="0">
                    <a:solidFill>
                      <a:srgbClr val="FF0000"/>
                    </a:solidFill>
                    <a:latin typeface="+mj-ea"/>
                    <a:ea typeface="+mj-ea"/>
                  </a:rPr>
                  <a:t>/ $ 336K  (</a:t>
                </a:r>
                <a:r>
                  <a:rPr lang="ko-KR" altLang="en-US" sz="1200" b="1" kern="0" spc="-150" dirty="0">
                    <a:solidFill>
                      <a:srgbClr val="FF0000"/>
                    </a:solidFill>
                    <a:latin typeface="+mj-ea"/>
                    <a:ea typeface="+mj-ea"/>
                  </a:rPr>
                  <a:t>일 </a:t>
                </a:r>
                <a:r>
                  <a:rPr lang="en-US" altLang="ko-KR" sz="1200" b="1" kern="0" spc="-150" dirty="0">
                    <a:solidFill>
                      <a:srgbClr val="FF0000"/>
                    </a:solidFill>
                    <a:latin typeface="+mj-ea"/>
                    <a:ea typeface="+mj-ea"/>
                  </a:rPr>
                  <a:t>85</a:t>
                </a:r>
                <a:r>
                  <a:rPr lang="ko-KR" altLang="en-US" sz="1200" b="1" kern="0" spc="-150" dirty="0">
                    <a:solidFill>
                      <a:srgbClr val="FF0000"/>
                    </a:solidFill>
                    <a:latin typeface="+mj-ea"/>
                    <a:ea typeface="+mj-ea"/>
                  </a:rPr>
                  <a:t>개</a:t>
                </a:r>
                <a:r>
                  <a:rPr lang="en-US" altLang="ko-KR" sz="1200" b="1" kern="0" spc="-150" dirty="0">
                    <a:solidFill>
                      <a:srgbClr val="FF0000"/>
                    </a:solidFill>
                    <a:latin typeface="+mj-ea"/>
                    <a:ea typeface="+mj-ea"/>
                  </a:rPr>
                  <a:t>)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017034" y="5474015"/>
                <a:ext cx="2675213" cy="1200329"/>
              </a:xfrm>
              <a:prstGeom prst="rect">
                <a:avLst/>
              </a:prstGeom>
              <a:solidFill>
                <a:srgbClr val="FF0000">
                  <a:alpha val="34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Tx/>
                  <a:buChar char="-"/>
                </a:pPr>
                <a:r>
                  <a:rPr lang="en-US" altLang="ko-KR" sz="1200" dirty="0">
                    <a:latin typeface="+mj-ea"/>
                    <a:ea typeface="+mj-ea"/>
                  </a:rPr>
                  <a:t>KGL </a:t>
                </a:r>
                <a:r>
                  <a:rPr lang="ko-KR" altLang="en-US" sz="1200" dirty="0">
                    <a:latin typeface="+mj-ea"/>
                    <a:ea typeface="+mj-ea"/>
                  </a:rPr>
                  <a:t>아마존 </a:t>
                </a:r>
                <a:r>
                  <a:rPr lang="ko-KR" altLang="en-US" sz="1200" dirty="0" err="1">
                    <a:latin typeface="+mj-ea"/>
                    <a:ea typeface="+mj-ea"/>
                  </a:rPr>
                  <a:t>어카운트로</a:t>
                </a:r>
                <a:r>
                  <a:rPr lang="ko-KR" altLang="en-US" sz="1200" dirty="0">
                    <a:latin typeface="+mj-ea"/>
                    <a:ea typeface="+mj-ea"/>
                  </a:rPr>
                  <a:t> 병행 판매</a:t>
                </a:r>
                <a:endParaRPr lang="en-US" altLang="ko-KR" sz="1200" dirty="0">
                  <a:latin typeface="+mj-ea"/>
                  <a:ea typeface="+mj-ea"/>
                </a:endParaRPr>
              </a:p>
              <a:p>
                <a:pPr marL="171450" indent="-171450">
                  <a:buFontTx/>
                  <a:buChar char="-"/>
                </a:pPr>
                <a:r>
                  <a:rPr lang="ko-KR" altLang="en-US" sz="1200" dirty="0" err="1">
                    <a:latin typeface="+mj-ea"/>
                    <a:ea typeface="+mj-ea"/>
                  </a:rPr>
                  <a:t>미국내</a:t>
                </a:r>
                <a:r>
                  <a:rPr lang="ko-KR" altLang="en-US" sz="1200" dirty="0">
                    <a:latin typeface="+mj-ea"/>
                    <a:ea typeface="+mj-ea"/>
                  </a:rPr>
                  <a:t> </a:t>
                </a:r>
                <a:r>
                  <a:rPr lang="en-US" altLang="ko-KR" sz="1200" dirty="0">
                    <a:latin typeface="+mj-ea"/>
                    <a:ea typeface="+mj-ea"/>
                  </a:rPr>
                  <a:t>OFFLINE </a:t>
                </a:r>
                <a:r>
                  <a:rPr lang="ko-KR" altLang="en-US" sz="1200" dirty="0">
                    <a:latin typeface="+mj-ea"/>
                    <a:ea typeface="+mj-ea"/>
                  </a:rPr>
                  <a:t>판매 개시</a:t>
                </a:r>
                <a:endParaRPr lang="en-US" altLang="ko-KR" sz="1200" dirty="0">
                  <a:latin typeface="+mj-ea"/>
                  <a:ea typeface="+mj-ea"/>
                </a:endParaRPr>
              </a:p>
              <a:p>
                <a:pPr marL="171450" indent="-171450">
                  <a:buFontTx/>
                  <a:buChar char="-"/>
                </a:pPr>
                <a:r>
                  <a:rPr lang="en-US" altLang="ko-KR" sz="1200" dirty="0">
                    <a:latin typeface="+mj-ea"/>
                    <a:ea typeface="+mj-ea"/>
                  </a:rPr>
                  <a:t>B2B </a:t>
                </a:r>
                <a:r>
                  <a:rPr lang="ko-KR" altLang="en-US" sz="1200" dirty="0">
                    <a:latin typeface="+mj-ea"/>
                    <a:ea typeface="+mj-ea"/>
                  </a:rPr>
                  <a:t>거래 제안</a:t>
                </a:r>
                <a:endParaRPr lang="en-US" altLang="ko-KR" sz="1200" dirty="0">
                  <a:latin typeface="+mj-ea"/>
                  <a:ea typeface="+mj-ea"/>
                </a:endParaRPr>
              </a:p>
              <a:p>
                <a:pPr marL="171450" indent="-171450">
                  <a:buFontTx/>
                  <a:buChar char="-"/>
                </a:pPr>
                <a:r>
                  <a:rPr lang="ko-KR" altLang="en-US" sz="1200" dirty="0">
                    <a:latin typeface="+mj-ea"/>
                    <a:ea typeface="+mj-ea"/>
                  </a:rPr>
                  <a:t>한국 진출 제안</a:t>
                </a:r>
                <a:r>
                  <a:rPr lang="en-US" altLang="ko-KR" sz="1200" dirty="0">
                    <a:latin typeface="+mj-ea"/>
                    <a:ea typeface="+mj-ea"/>
                  </a:rPr>
                  <a:t>(</a:t>
                </a:r>
                <a:r>
                  <a:rPr lang="ko-KR" altLang="en-US" sz="1200" dirty="0" err="1">
                    <a:latin typeface="+mj-ea"/>
                    <a:ea typeface="+mj-ea"/>
                  </a:rPr>
                  <a:t>이랜드</a:t>
                </a:r>
                <a:r>
                  <a:rPr lang="en-US" altLang="ko-KR" sz="1200" dirty="0">
                    <a:latin typeface="+mj-ea"/>
                    <a:ea typeface="+mj-ea"/>
                  </a:rPr>
                  <a:t>/11</a:t>
                </a:r>
                <a:r>
                  <a:rPr lang="ko-KR" altLang="en-US" sz="1200" dirty="0">
                    <a:latin typeface="+mj-ea"/>
                    <a:ea typeface="+mj-ea"/>
                  </a:rPr>
                  <a:t>번가 외</a:t>
                </a:r>
                <a:r>
                  <a:rPr lang="en-US" altLang="ko-KR" sz="1200" dirty="0">
                    <a:latin typeface="+mj-ea"/>
                    <a:ea typeface="+mj-ea"/>
                  </a:rPr>
                  <a:t>)</a:t>
                </a:r>
              </a:p>
              <a:p>
                <a:pPr marL="171450" indent="-171450">
                  <a:buFontTx/>
                  <a:buChar char="-"/>
                </a:pPr>
                <a:endParaRPr lang="en-US" altLang="ko-KR" sz="1200" dirty="0">
                  <a:latin typeface="+mj-ea"/>
                  <a:ea typeface="+mj-ea"/>
                </a:endParaRPr>
              </a:p>
              <a:p>
                <a:pPr marL="171450" indent="-171450">
                  <a:buFontTx/>
                  <a:buChar char="-"/>
                </a:pPr>
                <a:endParaRPr lang="en-US" altLang="ko-KR" sz="1200" dirty="0">
                  <a:latin typeface="+mj-ea"/>
                  <a:ea typeface="+mj-ea"/>
                </a:endParaRPr>
              </a:p>
            </p:txBody>
          </p:sp>
          <p:graphicFrame>
            <p:nvGraphicFramePr>
              <p:cNvPr id="11" name="차트 10"/>
              <p:cNvGraphicFramePr/>
              <p:nvPr>
                <p:extLst/>
              </p:nvPr>
            </p:nvGraphicFramePr>
            <p:xfrm>
              <a:off x="6214829" y="2606004"/>
              <a:ext cx="2279622" cy="289491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grpSp>
            <p:nvGrpSpPr>
              <p:cNvPr id="36" name="그룹 35"/>
              <p:cNvGrpSpPr/>
              <p:nvPr/>
            </p:nvGrpSpPr>
            <p:grpSpPr>
              <a:xfrm>
                <a:off x="4671044" y="2159032"/>
                <a:ext cx="1520525" cy="1478188"/>
                <a:chOff x="1824897" y="3405083"/>
                <a:chExt cx="1412594" cy="1254890"/>
              </a:xfrm>
            </p:grpSpPr>
            <p:grpSp>
              <p:nvGrpSpPr>
                <p:cNvPr id="42" name="그룹 41"/>
                <p:cNvGrpSpPr/>
                <p:nvPr/>
              </p:nvGrpSpPr>
              <p:grpSpPr>
                <a:xfrm>
                  <a:off x="1824897" y="3405083"/>
                  <a:ext cx="1412594" cy="1254890"/>
                  <a:chOff x="1785947" y="3553140"/>
                  <a:chExt cx="1412594" cy="1254890"/>
                </a:xfrm>
              </p:grpSpPr>
              <p:sp>
                <p:nvSpPr>
                  <p:cNvPr id="47" name="폭발 2 46"/>
                  <p:cNvSpPr/>
                  <p:nvPr/>
                </p:nvSpPr>
                <p:spPr>
                  <a:xfrm rot="12709597">
                    <a:off x="1785947" y="3553140"/>
                    <a:ext cx="1344132" cy="1254890"/>
                  </a:xfrm>
                  <a:prstGeom prst="irregularSeal2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2022092" y="3956870"/>
                    <a:ext cx="1176449" cy="4703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ko-KR" altLang="en-US" sz="1200" dirty="0">
                        <a:solidFill>
                          <a:srgbClr val="FF0000"/>
                        </a:solidFill>
                        <a:latin typeface="+mj-ea"/>
                        <a:ea typeface="+mj-ea"/>
                      </a:rPr>
                      <a:t>최대</a:t>
                    </a:r>
                    <a:r>
                      <a:rPr lang="en-US" altLang="ko-KR" sz="1500" dirty="0">
                        <a:solidFill>
                          <a:srgbClr val="FF0000"/>
                        </a:solidFill>
                        <a:latin typeface="+mj-ea"/>
                        <a:ea typeface="+mj-ea"/>
                      </a:rPr>
                      <a:t>1100% </a:t>
                    </a:r>
                  </a:p>
                  <a:p>
                    <a:r>
                      <a:rPr lang="ko-KR" altLang="en-US" sz="1500" dirty="0">
                        <a:solidFill>
                          <a:srgbClr val="FF0000"/>
                        </a:solidFill>
                        <a:latin typeface="+mj-ea"/>
                        <a:ea typeface="+mj-ea"/>
                      </a:rPr>
                      <a:t>매출증가</a:t>
                    </a:r>
                    <a:r>
                      <a:rPr lang="en-US" altLang="ko-KR" sz="1500" dirty="0">
                        <a:solidFill>
                          <a:srgbClr val="FF0000"/>
                        </a:solidFill>
                        <a:latin typeface="+mj-ea"/>
                        <a:ea typeface="+mj-ea"/>
                      </a:rPr>
                      <a:t>!</a:t>
                    </a:r>
                    <a:endParaRPr lang="ko-KR" altLang="en-US" sz="1500">
                      <a:solidFill>
                        <a:srgbClr val="FF0000"/>
                      </a:solidFill>
                      <a:latin typeface="+mj-ea"/>
                      <a:ea typeface="+mj-ea"/>
                    </a:endParaRPr>
                  </a:p>
                </p:txBody>
              </p:sp>
            </p:grpSp>
            <p:sp>
              <p:nvSpPr>
                <p:cNvPr id="46" name="위쪽 화살표 45"/>
                <p:cNvSpPr/>
                <p:nvPr/>
              </p:nvSpPr>
              <p:spPr>
                <a:xfrm>
                  <a:off x="2621995" y="3447499"/>
                  <a:ext cx="316564" cy="379555"/>
                </a:xfrm>
                <a:prstGeom prst="up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j-ea"/>
                    <a:ea typeface="+mj-ea"/>
                  </a:endParaRPr>
                </a:p>
              </p:txBody>
            </p:sp>
          </p:grpSp>
          <p:graphicFrame>
            <p:nvGraphicFramePr>
              <p:cNvPr id="31" name="차트 30"/>
              <p:cNvGraphicFramePr/>
              <p:nvPr>
                <p:extLst/>
              </p:nvPr>
            </p:nvGraphicFramePr>
            <p:xfrm>
              <a:off x="3432324" y="2542844"/>
              <a:ext cx="2279622" cy="289491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grpSp>
            <p:nvGrpSpPr>
              <p:cNvPr id="50" name="그룹 49"/>
              <p:cNvGrpSpPr/>
              <p:nvPr/>
            </p:nvGrpSpPr>
            <p:grpSpPr>
              <a:xfrm>
                <a:off x="1911048" y="2048309"/>
                <a:ext cx="1520525" cy="1478188"/>
                <a:chOff x="1824897" y="3405083"/>
                <a:chExt cx="1412594" cy="1254890"/>
              </a:xfrm>
            </p:grpSpPr>
            <p:grpSp>
              <p:nvGrpSpPr>
                <p:cNvPr id="51" name="그룹 50"/>
                <p:cNvGrpSpPr/>
                <p:nvPr/>
              </p:nvGrpSpPr>
              <p:grpSpPr>
                <a:xfrm>
                  <a:off x="1824897" y="3405083"/>
                  <a:ext cx="1412594" cy="1254890"/>
                  <a:chOff x="1785947" y="3553140"/>
                  <a:chExt cx="1412594" cy="1254890"/>
                </a:xfrm>
              </p:grpSpPr>
              <p:sp>
                <p:nvSpPr>
                  <p:cNvPr id="53" name="폭발 2 52"/>
                  <p:cNvSpPr/>
                  <p:nvPr/>
                </p:nvSpPr>
                <p:spPr>
                  <a:xfrm rot="12709597">
                    <a:off x="1785947" y="3553140"/>
                    <a:ext cx="1344132" cy="1254890"/>
                  </a:xfrm>
                  <a:prstGeom prst="irregularSeal2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2022092" y="3956870"/>
                    <a:ext cx="1176449" cy="4703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ko-KR" altLang="en-US" sz="1200" dirty="0">
                        <a:solidFill>
                          <a:srgbClr val="FF0000"/>
                        </a:solidFill>
                        <a:latin typeface="+mj-ea"/>
                        <a:ea typeface="+mj-ea"/>
                      </a:rPr>
                      <a:t>최대</a:t>
                    </a:r>
                    <a:r>
                      <a:rPr lang="en-US" altLang="ko-KR" sz="1500" dirty="0">
                        <a:solidFill>
                          <a:srgbClr val="FF0000"/>
                        </a:solidFill>
                        <a:latin typeface="+mj-ea"/>
                        <a:ea typeface="+mj-ea"/>
                      </a:rPr>
                      <a:t>1144% </a:t>
                    </a:r>
                  </a:p>
                  <a:p>
                    <a:r>
                      <a:rPr lang="ko-KR" altLang="en-US" sz="1500" dirty="0">
                        <a:solidFill>
                          <a:srgbClr val="FF0000"/>
                        </a:solidFill>
                        <a:latin typeface="+mj-ea"/>
                        <a:ea typeface="+mj-ea"/>
                      </a:rPr>
                      <a:t>매출증가</a:t>
                    </a:r>
                    <a:r>
                      <a:rPr lang="en-US" altLang="ko-KR" sz="1500" dirty="0">
                        <a:solidFill>
                          <a:srgbClr val="FF0000"/>
                        </a:solidFill>
                        <a:latin typeface="+mj-ea"/>
                        <a:ea typeface="+mj-ea"/>
                      </a:rPr>
                      <a:t>!</a:t>
                    </a:r>
                    <a:endParaRPr lang="ko-KR" altLang="en-US" sz="1500">
                      <a:solidFill>
                        <a:srgbClr val="FF0000"/>
                      </a:solidFill>
                      <a:latin typeface="+mj-ea"/>
                      <a:ea typeface="+mj-ea"/>
                    </a:endParaRPr>
                  </a:p>
                </p:txBody>
              </p:sp>
            </p:grpSp>
            <p:sp>
              <p:nvSpPr>
                <p:cNvPr id="52" name="위쪽 화살표 51"/>
                <p:cNvSpPr/>
                <p:nvPr/>
              </p:nvSpPr>
              <p:spPr>
                <a:xfrm>
                  <a:off x="2621995" y="3447499"/>
                  <a:ext cx="316564" cy="379555"/>
                </a:xfrm>
                <a:prstGeom prst="up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+mj-ea"/>
                    <a:ea typeface="+mj-ea"/>
                  </a:endParaRPr>
                </a:p>
              </p:txBody>
            </p:sp>
          </p:grpSp>
          <p:graphicFrame>
            <p:nvGraphicFramePr>
              <p:cNvPr id="49" name="차트 48"/>
              <p:cNvGraphicFramePr/>
              <p:nvPr>
                <p:extLst/>
              </p:nvPr>
            </p:nvGraphicFramePr>
            <p:xfrm>
              <a:off x="557145" y="2375775"/>
              <a:ext cx="2279622" cy="285262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5" name="덧셈 기호 4"/>
              <p:cNvSpPr/>
              <p:nvPr/>
            </p:nvSpPr>
            <p:spPr>
              <a:xfrm>
                <a:off x="5279847" y="1171124"/>
                <a:ext cx="976917" cy="1079135"/>
              </a:xfrm>
              <a:prstGeom prst="mathPlus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+mj-ea"/>
                  <a:ea typeface="+mj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004345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5000" spc="-150" dirty="0">
              <a:latin typeface="+mj-ea"/>
              <a:ea typeface="+mj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60000" y="360000"/>
            <a:ext cx="8424000" cy="613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5000" spc="-150" dirty="0">
              <a:latin typeface="+mj-ea"/>
              <a:ea typeface="+mj-ea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292267" y="2876749"/>
            <a:ext cx="247757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4400" b="1" spc="-300" dirty="0">
                <a:latin typeface="+mj-ea"/>
                <a:ea typeface="+mj-ea"/>
              </a:rPr>
              <a:t>THANK YOU</a:t>
            </a:r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883C-422F-489C-96E3-C6811C178ED9}" type="slidenum">
              <a:rPr lang="ko-KR" altLang="en-US" smtClean="0">
                <a:latin typeface="+mj-ea"/>
                <a:ea typeface="+mj-ea"/>
              </a:rPr>
              <a:pPr/>
              <a:t>26</a:t>
            </a:fld>
            <a:endParaRPr lang="ko-KR" altLang="en-US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070673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40099" y="285815"/>
            <a:ext cx="2892758" cy="313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100" dirty="0">
                <a:solidFill>
                  <a:schemeClr val="bg1"/>
                </a:solidFill>
                <a:latin typeface="+mj-ea"/>
                <a:ea typeface="+mj-ea"/>
              </a:rPr>
              <a:t>강점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-28406" y="0"/>
            <a:ext cx="459457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314699" y="557511"/>
            <a:ext cx="6880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spc="-150" dirty="0">
                <a:latin typeface="+mj-ea"/>
                <a:ea typeface="+mj-ea"/>
              </a:rPr>
              <a:t>안녕하세요</a:t>
            </a:r>
            <a:r>
              <a:rPr lang="en-US" altLang="ko-KR" b="1" spc="-150" dirty="0">
                <a:latin typeface="+mj-ea"/>
                <a:ea typeface="+mj-ea"/>
              </a:rPr>
              <a:t>!</a:t>
            </a:r>
          </a:p>
          <a:p>
            <a:r>
              <a:rPr lang="ko-KR" altLang="en-US" b="1" spc="-150" dirty="0">
                <a:solidFill>
                  <a:srgbClr val="FF0000"/>
                </a:solidFill>
                <a:latin typeface="+mj-ea"/>
                <a:ea typeface="+mj-ea"/>
              </a:rPr>
              <a:t>케이지엘네트웍스</a:t>
            </a:r>
            <a:r>
              <a:rPr lang="ko-KR" altLang="en-US" b="1" spc="-150" dirty="0">
                <a:latin typeface="+mj-ea"/>
                <a:ea typeface="+mj-ea"/>
              </a:rPr>
              <a:t>입니다</a:t>
            </a:r>
            <a:r>
              <a:rPr lang="en-US" altLang="ko-KR" b="1" spc="-150" dirty="0">
                <a:latin typeface="+mj-ea"/>
                <a:ea typeface="+mj-ea"/>
              </a:rPr>
              <a:t>. </a:t>
            </a:r>
            <a:endParaRPr lang="ko-KR" altLang="en-US" b="1" spc="-150" dirty="0">
              <a:latin typeface="+mj-ea"/>
              <a:ea typeface="+mj-ea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1303171" y="5549761"/>
            <a:ext cx="16690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400" spc="-150" dirty="0">
                <a:latin typeface="+mj-ea"/>
                <a:ea typeface="+mj-ea"/>
              </a:rPr>
              <a:t>㈜케이지엘네트웍스</a:t>
            </a:r>
          </a:p>
        </p:txBody>
      </p:sp>
      <p:sp>
        <p:nvSpPr>
          <p:cNvPr id="63" name="직사각형 62"/>
          <p:cNvSpPr/>
          <p:nvPr/>
        </p:nvSpPr>
        <p:spPr>
          <a:xfrm>
            <a:off x="4531807" y="688139"/>
            <a:ext cx="461219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b="1" spc="-150" dirty="0" err="1">
                <a:solidFill>
                  <a:srgbClr val="292926"/>
                </a:solidFill>
                <a:latin typeface="+mj-ea"/>
                <a:ea typeface="+mj-ea"/>
              </a:rPr>
              <a:t>주요연혁</a:t>
            </a:r>
            <a:endParaRPr lang="en-US" altLang="ko-KR" sz="1400" b="1" spc="-150" dirty="0">
              <a:solidFill>
                <a:srgbClr val="292926"/>
              </a:solidFill>
              <a:latin typeface="+mj-ea"/>
              <a:ea typeface="+mj-ea"/>
            </a:endParaRPr>
          </a:p>
          <a:p>
            <a:endParaRPr lang="en-US" altLang="ko-KR" sz="13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r>
              <a:rPr lang="en-US" altLang="ko-KR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-   2009</a:t>
            </a:r>
            <a:r>
              <a:rPr lang="ko-KR" altLang="en-US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년    </a:t>
            </a:r>
            <a:r>
              <a:rPr lang="en-US" altLang="ko-KR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KGL NETWORKS  </a:t>
            </a:r>
            <a:r>
              <a:rPr lang="ko-KR" altLang="en-US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설립</a:t>
            </a:r>
            <a:endParaRPr lang="en-US" altLang="ko-KR" sz="13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r>
              <a:rPr lang="en-US" altLang="ko-KR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-   2010</a:t>
            </a:r>
            <a:r>
              <a:rPr lang="ko-KR" altLang="en-US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년    </a:t>
            </a:r>
            <a:r>
              <a:rPr lang="en-US" altLang="ko-KR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SK 11</a:t>
            </a:r>
            <a:r>
              <a:rPr lang="ko-KR" altLang="en-US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번가 미주 에이전시 및 해외배송 전담업체 </a:t>
            </a:r>
            <a:endParaRPr lang="en-US" altLang="ko-KR" sz="13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r>
              <a:rPr lang="en-US" altLang="ko-KR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-   2011</a:t>
            </a:r>
            <a:r>
              <a:rPr lang="ko-KR" altLang="en-US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년    두산테크팩</a:t>
            </a:r>
            <a:r>
              <a:rPr lang="en-US" altLang="ko-KR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(</a:t>
            </a:r>
            <a:r>
              <a:rPr lang="ko-KR" altLang="en-US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現 동원</a:t>
            </a:r>
            <a:r>
              <a:rPr lang="en-US" altLang="ko-KR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)</a:t>
            </a:r>
            <a:r>
              <a:rPr lang="ko-KR" altLang="en-US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  공장제조설비 공급업체</a:t>
            </a:r>
            <a:r>
              <a:rPr lang="en-US" altLang="ko-KR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(</a:t>
            </a:r>
            <a:r>
              <a:rPr lang="ko-KR" altLang="en-US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미주</a:t>
            </a:r>
            <a:r>
              <a:rPr lang="en-US" altLang="ko-KR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)</a:t>
            </a:r>
          </a:p>
          <a:p>
            <a:r>
              <a:rPr lang="en-US" altLang="ko-KR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-   2012</a:t>
            </a:r>
            <a:r>
              <a:rPr lang="ko-KR" altLang="en-US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년    </a:t>
            </a:r>
            <a:r>
              <a:rPr lang="en-US" altLang="ko-KR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SK 11</a:t>
            </a:r>
            <a:r>
              <a:rPr lang="ko-KR" altLang="en-US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번가 한국 종합 물류센터 운영사 선정</a:t>
            </a:r>
            <a:endParaRPr lang="en-US" altLang="ko-KR" sz="13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r>
              <a:rPr lang="en-US" altLang="ko-KR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-   2014</a:t>
            </a:r>
            <a:r>
              <a:rPr lang="ko-KR" altLang="en-US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년    </a:t>
            </a:r>
            <a:r>
              <a:rPr lang="en-US" altLang="ko-KR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KOTRA </a:t>
            </a:r>
            <a:r>
              <a:rPr lang="ko-KR" altLang="en-US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공동물류센터 운영사 선정</a:t>
            </a:r>
            <a:endParaRPr lang="en-US" altLang="ko-KR" sz="13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r>
              <a:rPr lang="en-US" altLang="ko-KR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                  </a:t>
            </a:r>
            <a:r>
              <a:rPr lang="ko-KR" altLang="en-US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대상 청정원 미주법인 동부물류센터 선정 </a:t>
            </a:r>
            <a:endParaRPr lang="en-US" altLang="ko-KR" sz="13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>
              <a:buFontTx/>
              <a:buChar char="-"/>
            </a:pPr>
            <a:r>
              <a:rPr lang="en-US" altLang="ko-KR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 2015</a:t>
            </a:r>
            <a:r>
              <a:rPr lang="ko-KR" altLang="en-US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년     </a:t>
            </a:r>
            <a:r>
              <a:rPr lang="en-US" altLang="ko-KR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CJ </a:t>
            </a:r>
            <a:r>
              <a:rPr lang="ko-KR" altLang="en-US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올리브영 군포물류센터 운영사 선정</a:t>
            </a:r>
            <a:endParaRPr lang="en-US" altLang="ko-KR" sz="13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r>
              <a:rPr lang="en-US" altLang="ko-KR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-  2016</a:t>
            </a:r>
            <a:r>
              <a:rPr lang="ko-KR" altLang="en-US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년</a:t>
            </a:r>
            <a:r>
              <a:rPr lang="en-US" altLang="ko-KR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    </a:t>
            </a:r>
            <a:r>
              <a:rPr lang="ko-KR" altLang="en-US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포스코 미국 운송업체  선정</a:t>
            </a:r>
            <a:endParaRPr lang="en-US" altLang="ko-KR" sz="13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r>
              <a:rPr lang="en-US" altLang="ko-KR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-  2017</a:t>
            </a:r>
            <a:r>
              <a:rPr lang="ko-KR" altLang="en-US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년     </a:t>
            </a:r>
            <a:r>
              <a:rPr lang="ko-KR" altLang="en-US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중국 </a:t>
            </a:r>
            <a:r>
              <a:rPr lang="en-US" altLang="ko-KR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“G”</a:t>
            </a:r>
            <a:r>
              <a:rPr lang="ko-KR" altLang="en-US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사  미국 온라인 판매 대행  및 물류전담</a:t>
            </a:r>
            <a:endParaRPr lang="en-US" altLang="ko-KR" sz="13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r>
              <a:rPr lang="en-US" altLang="ko-KR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            </a:t>
            </a:r>
            <a:r>
              <a:rPr lang="ko-KR" altLang="en-US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     중국</a:t>
            </a:r>
            <a:r>
              <a:rPr lang="en-US" altLang="ko-KR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”S”  “X”</a:t>
            </a:r>
            <a:r>
              <a:rPr lang="ko-KR" altLang="en-US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사 미국 온라인판매대행 및 물류전담</a:t>
            </a:r>
            <a:endParaRPr lang="en-US" altLang="ko-KR" sz="13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r>
              <a:rPr lang="en-US" altLang="ko-KR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                  </a:t>
            </a:r>
            <a:r>
              <a:rPr lang="ko-KR" altLang="en-US" sz="13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대상 청정원 미국 온라인 판매대행 업체 선정</a:t>
            </a:r>
            <a:endParaRPr lang="en-US" altLang="ko-KR" sz="13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40099" y="1457580"/>
            <a:ext cx="3961240" cy="11695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- 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대표이사 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:  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김   창   현</a:t>
            </a:r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- 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한국지사 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:  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경기도 파주시 광탄면 혜음로 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1417</a:t>
            </a:r>
          </a:p>
          <a:p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- 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미국지사 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:  230  PEGASUS AVE., NJ 07647, U.S.A</a:t>
            </a:r>
          </a:p>
          <a:p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                  +82-31-957-6182  /  +1-201-750-3535</a:t>
            </a:r>
          </a:p>
          <a:p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                    www.kglnetworks.com</a:t>
            </a:r>
          </a:p>
        </p:txBody>
      </p:sp>
      <p:sp>
        <p:nvSpPr>
          <p:cNvPr id="64" name="직사각형 63"/>
          <p:cNvSpPr/>
          <p:nvPr/>
        </p:nvSpPr>
        <p:spPr>
          <a:xfrm>
            <a:off x="340099" y="285815"/>
            <a:ext cx="2892758" cy="313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spc="-150" dirty="0">
                <a:latin typeface="+mj-ea"/>
                <a:ea typeface="+mj-ea"/>
              </a:rPr>
              <a:t>HI!</a:t>
            </a:r>
            <a:endParaRPr lang="ko-KR" altLang="en-US" sz="1100" spc="-150" dirty="0">
              <a:latin typeface="+mj-ea"/>
              <a:ea typeface="+mj-ea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4566172" y="3933746"/>
            <a:ext cx="428754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b="1" spc="-150" dirty="0">
                <a:solidFill>
                  <a:srgbClr val="292926"/>
                </a:solidFill>
                <a:latin typeface="+mj-ea"/>
                <a:ea typeface="+mj-ea"/>
              </a:rPr>
              <a:t>대표자 약력</a:t>
            </a:r>
            <a:endParaRPr lang="en-US" altLang="ko-KR" sz="1400" b="1" spc="-150" dirty="0">
              <a:solidFill>
                <a:srgbClr val="292926"/>
              </a:solidFill>
              <a:latin typeface="+mj-ea"/>
              <a:ea typeface="+mj-ea"/>
            </a:endParaRPr>
          </a:p>
          <a:p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-   1985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년     대한통운㈜ 입사</a:t>
            </a:r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-   1990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년     대한통운㈜ 감사 과장</a:t>
            </a:r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-   1996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년     대한통운㈜ 해외관리팀장</a:t>
            </a:r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-   1997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년     동아그룹  그룹감사실 팀장</a:t>
            </a:r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-   1998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년     대한통운㈜ 감사실장</a:t>
            </a:r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-   2000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년     대한통운㈜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군산지사장</a:t>
            </a:r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-   2004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년     대한통운㈜ 광양지사장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                                   </a:t>
            </a:r>
          </a:p>
          <a:p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-   2005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년     대한통운㈜ 미국상사  사장</a:t>
            </a:r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-   2009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년     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KGL NETWORKS  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대표</a:t>
            </a:r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9517" y="3361776"/>
            <a:ext cx="1453330" cy="1571215"/>
          </a:xfrm>
          <a:prstGeom prst="rect">
            <a:avLst/>
          </a:prstGeom>
        </p:spPr>
      </p:pic>
      <p:sp>
        <p:nvSpPr>
          <p:cNvPr id="14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>
                <a:latin typeface="+mj-ea"/>
                <a:ea typeface="+mj-ea"/>
              </a:rPr>
              <a:t>3</a:t>
            </a:r>
            <a:endParaRPr lang="ko-KR" altLang="en-US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997250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883C-422F-489C-96E3-C6811C178ED9}" type="slidenum">
              <a:rPr lang="ko-KR" altLang="en-US" smtClean="0"/>
              <a:pPr/>
              <a:t>4</a:t>
            </a:fld>
            <a:endParaRPr lang="ko-KR" altLang="en-US" dirty="0"/>
          </a:p>
        </p:txBody>
      </p:sp>
      <p:sp>
        <p:nvSpPr>
          <p:cNvPr id="50" name="직사각형 49"/>
          <p:cNvSpPr/>
          <p:nvPr/>
        </p:nvSpPr>
        <p:spPr>
          <a:xfrm>
            <a:off x="340099" y="285816"/>
            <a:ext cx="1793905" cy="313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100" b="1" kern="0" noProof="0" dirty="0">
                <a:solidFill>
                  <a:srgbClr val="01B1AF"/>
                </a:solidFill>
                <a:latin typeface="+mj-ea"/>
                <a:ea typeface="+mj-ea"/>
              </a:rPr>
              <a:t>COMPANY</a:t>
            </a:r>
            <a:endParaRPr kumimoji="0" lang="ko-KR" altLang="en-US" sz="1100" b="1" i="0" u="none" strike="noStrike" kern="0" cap="none" spc="0" normalizeH="0" baseline="0" noProof="0" dirty="0">
              <a:ln>
                <a:noFill/>
              </a:ln>
              <a:solidFill>
                <a:srgbClr val="01B1AF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314699" y="557511"/>
            <a:ext cx="6880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kern="0" spc="-150" noProof="0" dirty="0">
                <a:solidFill>
                  <a:srgbClr val="383836"/>
                </a:solidFill>
                <a:latin typeface="+mj-ea"/>
                <a:ea typeface="+mj-ea"/>
              </a:rPr>
              <a:t>조직도</a:t>
            </a:r>
            <a:endParaRPr kumimoji="0" lang="en-US" altLang="ko-KR" sz="1800" b="1" i="0" u="none" strike="noStrike" kern="0" cap="none" spc="-150" normalizeH="0" baseline="0" noProof="0" dirty="0">
              <a:ln>
                <a:noFill/>
              </a:ln>
              <a:solidFill>
                <a:srgbClr val="383836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39" name="자유형 38"/>
          <p:cNvSpPr/>
          <p:nvPr/>
        </p:nvSpPr>
        <p:spPr>
          <a:xfrm flipH="1">
            <a:off x="2222362" y="2350964"/>
            <a:ext cx="1912937" cy="433387"/>
          </a:xfrm>
          <a:custGeom>
            <a:avLst/>
            <a:gdLst>
              <a:gd name="connsiteX0" fmla="*/ 0 w 685800"/>
              <a:gd name="connsiteY0" fmla="*/ 0 h 1266825"/>
              <a:gd name="connsiteX1" fmla="*/ 685800 w 685800"/>
              <a:gd name="connsiteY1" fmla="*/ 0 h 1266825"/>
              <a:gd name="connsiteX2" fmla="*/ 685800 w 685800"/>
              <a:gd name="connsiteY2" fmla="*/ 1266825 h 1266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5800" h="1266825">
                <a:moveTo>
                  <a:pt x="0" y="0"/>
                </a:moveTo>
                <a:lnTo>
                  <a:pt x="685800" y="0"/>
                </a:lnTo>
                <a:lnTo>
                  <a:pt x="685800" y="1266825"/>
                </a:lnTo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00" b="1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cxnSp>
        <p:nvCxnSpPr>
          <p:cNvPr id="41" name="직선 연결선 40"/>
          <p:cNvCxnSpPr/>
          <p:nvPr/>
        </p:nvCxnSpPr>
        <p:spPr>
          <a:xfrm rot="5400000">
            <a:off x="4047877" y="1918370"/>
            <a:ext cx="852487" cy="31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연결선 41"/>
          <p:cNvCxnSpPr/>
          <p:nvPr/>
        </p:nvCxnSpPr>
        <p:spPr>
          <a:xfrm rot="5400000">
            <a:off x="1901687" y="3173612"/>
            <a:ext cx="642938" cy="158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직선 연결선 42"/>
          <p:cNvCxnSpPr/>
          <p:nvPr/>
        </p:nvCxnSpPr>
        <p:spPr>
          <a:xfrm>
            <a:off x="6805838" y="2852936"/>
            <a:ext cx="0" cy="24459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자유형 52"/>
          <p:cNvSpPr/>
          <p:nvPr/>
        </p:nvSpPr>
        <p:spPr>
          <a:xfrm>
            <a:off x="4063862" y="2350964"/>
            <a:ext cx="2730500" cy="433387"/>
          </a:xfrm>
          <a:custGeom>
            <a:avLst/>
            <a:gdLst>
              <a:gd name="connsiteX0" fmla="*/ 0 w 685800"/>
              <a:gd name="connsiteY0" fmla="*/ 0 h 1266825"/>
              <a:gd name="connsiteX1" fmla="*/ 685800 w 685800"/>
              <a:gd name="connsiteY1" fmla="*/ 0 h 1266825"/>
              <a:gd name="connsiteX2" fmla="*/ 685800 w 685800"/>
              <a:gd name="connsiteY2" fmla="*/ 1266825 h 1266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5800" h="1266825">
                <a:moveTo>
                  <a:pt x="0" y="0"/>
                </a:moveTo>
                <a:lnTo>
                  <a:pt x="685800" y="0"/>
                </a:lnTo>
                <a:lnTo>
                  <a:pt x="685800" y="1266825"/>
                </a:lnTo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00" b="1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cxnSp>
        <p:nvCxnSpPr>
          <p:cNvPr id="54" name="직선 연결선 53"/>
          <p:cNvCxnSpPr/>
          <p:nvPr/>
        </p:nvCxnSpPr>
        <p:spPr>
          <a:xfrm rot="16200000" flipH="1">
            <a:off x="2583741" y="3276130"/>
            <a:ext cx="35718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직선 연결선 55"/>
          <p:cNvCxnSpPr/>
          <p:nvPr/>
        </p:nvCxnSpPr>
        <p:spPr>
          <a:xfrm rot="10800000">
            <a:off x="5508104" y="3068960"/>
            <a:ext cx="2564358" cy="285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대각선 방향의 모서리가 둥근 사각형 208"/>
          <p:cNvSpPr>
            <a:spLocks/>
          </p:cNvSpPr>
          <p:nvPr/>
        </p:nvSpPr>
        <p:spPr bwMode="auto">
          <a:xfrm>
            <a:off x="1041303" y="3426144"/>
            <a:ext cx="341440" cy="150975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wordArtVertRtl" anchor="b" anchorCtr="1"/>
          <a:lstStyle/>
          <a:p>
            <a:pPr algn="dist">
              <a:defRPr/>
            </a:pPr>
            <a:r>
              <a:rPr lang="ko-KR" altLang="en-US" sz="1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구매지원실</a:t>
            </a:r>
            <a:endParaRPr lang="en-US" altLang="ko-KR" sz="10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58" name="대각선 방향의 모서리가 둥근 사각형 215"/>
          <p:cNvSpPr>
            <a:spLocks/>
          </p:cNvSpPr>
          <p:nvPr/>
        </p:nvSpPr>
        <p:spPr bwMode="auto">
          <a:xfrm>
            <a:off x="1523593" y="3426143"/>
            <a:ext cx="383631" cy="150975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wordArtVertRtl" anchor="ctr" anchorCtr="1">
            <a:spAutoFit/>
          </a:bodyPr>
          <a:lstStyle/>
          <a:p>
            <a:pPr algn="dist">
              <a:defRPr/>
            </a:pPr>
            <a:r>
              <a:rPr lang="ko-KR" altLang="en-US" sz="1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국제물류팀</a:t>
            </a:r>
            <a:endParaRPr lang="ko-KR" altLang="en-US" sz="10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59" name="대각선 방향의 모서리가 둥근 사각형 222"/>
          <p:cNvSpPr>
            <a:spLocks/>
          </p:cNvSpPr>
          <p:nvPr/>
        </p:nvSpPr>
        <p:spPr bwMode="auto">
          <a:xfrm>
            <a:off x="2036016" y="3426143"/>
            <a:ext cx="383631" cy="150975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wordArtVertRtl" anchor="ctr" anchorCtr="1">
            <a:spAutoFit/>
          </a:bodyPr>
          <a:lstStyle/>
          <a:p>
            <a:pPr algn="dist">
              <a:defRPr/>
            </a:pPr>
            <a:r>
              <a:rPr lang="ko-KR" altLang="en-US" sz="1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전략사업팀</a:t>
            </a:r>
            <a:endParaRPr lang="ko-KR" altLang="en-US" sz="10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61" name="대각선 방향의 모서리가 둥근 사각형 236"/>
          <p:cNvSpPr>
            <a:spLocks/>
          </p:cNvSpPr>
          <p:nvPr/>
        </p:nvSpPr>
        <p:spPr bwMode="auto">
          <a:xfrm>
            <a:off x="6879917" y="3430894"/>
            <a:ext cx="383631" cy="150975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wordArtVertRtl" anchor="ctr" anchorCtr="1">
            <a:spAutoFit/>
          </a:bodyPr>
          <a:lstStyle/>
          <a:p>
            <a:pPr algn="dist">
              <a:defRPr/>
            </a:pPr>
            <a:r>
              <a:rPr lang="ko-KR" alt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파주물류센터</a:t>
            </a:r>
          </a:p>
        </p:txBody>
      </p:sp>
      <p:sp>
        <p:nvSpPr>
          <p:cNvPr id="62" name="대각선 방향의 모서리가 둥근 사각형 250"/>
          <p:cNvSpPr>
            <a:spLocks/>
          </p:cNvSpPr>
          <p:nvPr/>
        </p:nvSpPr>
        <p:spPr bwMode="auto">
          <a:xfrm>
            <a:off x="5342648" y="3430887"/>
            <a:ext cx="383631" cy="150975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wordArtVertRtl" anchor="ctr" anchorCtr="1">
            <a:spAutoFit/>
          </a:bodyPr>
          <a:lstStyle/>
          <a:p>
            <a:pPr algn="dist">
              <a:defRPr/>
            </a:pPr>
            <a:r>
              <a:rPr lang="ko-KR" altLang="en-US" sz="1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전략사업팀</a:t>
            </a:r>
            <a:endParaRPr lang="ko-KR" altLang="en-US" sz="10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63" name="대각선 방향의 모서리가 둥근 사각형 257"/>
          <p:cNvSpPr>
            <a:spLocks/>
          </p:cNvSpPr>
          <p:nvPr/>
        </p:nvSpPr>
        <p:spPr bwMode="auto">
          <a:xfrm>
            <a:off x="5867428" y="3430887"/>
            <a:ext cx="383631" cy="150975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wordArtVertRtl" anchor="ctr" anchorCtr="1">
            <a:spAutoFit/>
          </a:bodyPr>
          <a:lstStyle/>
          <a:p>
            <a:pPr algn="dist">
              <a:defRPr/>
            </a:pPr>
            <a:r>
              <a:rPr lang="ko-KR" altLang="en-US" sz="1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국제물류팀</a:t>
            </a:r>
            <a:endParaRPr lang="ko-KR" altLang="en-US" sz="10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64" name="대각선 방향의 모서리가 둥근 사각형 265"/>
          <p:cNvSpPr>
            <a:spLocks/>
          </p:cNvSpPr>
          <p:nvPr/>
        </p:nvSpPr>
        <p:spPr bwMode="auto">
          <a:xfrm>
            <a:off x="6377147" y="3430887"/>
            <a:ext cx="383631" cy="150975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wordArtVertRtl" anchor="ctr" anchorCtr="1">
            <a:spAutoFit/>
          </a:bodyPr>
          <a:lstStyle/>
          <a:p>
            <a:pPr algn="dist">
              <a:defRPr/>
            </a:pPr>
            <a:r>
              <a:rPr lang="ko-KR" alt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경영지원실</a:t>
            </a:r>
          </a:p>
        </p:txBody>
      </p:sp>
      <p:cxnSp>
        <p:nvCxnSpPr>
          <p:cNvPr id="65" name="직선 연결선 64"/>
          <p:cNvCxnSpPr/>
          <p:nvPr/>
        </p:nvCxnSpPr>
        <p:spPr>
          <a:xfrm rot="16200000" flipH="1">
            <a:off x="6874422" y="3251704"/>
            <a:ext cx="35718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직선 연결선 66"/>
          <p:cNvCxnSpPr/>
          <p:nvPr/>
        </p:nvCxnSpPr>
        <p:spPr>
          <a:xfrm rot="16200000" flipH="1">
            <a:off x="5874297" y="3266605"/>
            <a:ext cx="35718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직선 연결선 67"/>
          <p:cNvCxnSpPr/>
          <p:nvPr/>
        </p:nvCxnSpPr>
        <p:spPr>
          <a:xfrm rot="16200000" flipH="1">
            <a:off x="5348835" y="3247555"/>
            <a:ext cx="35718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대각선 방향의 모서리가 둥근 사각형 180"/>
          <p:cNvSpPr/>
          <p:nvPr/>
        </p:nvSpPr>
        <p:spPr bwMode="auto">
          <a:xfrm>
            <a:off x="3985171" y="1340768"/>
            <a:ext cx="1000125" cy="300583"/>
          </a:xfrm>
          <a:prstGeom prst="rect">
            <a:avLst/>
          </a:prstGeom>
          <a:solidFill>
            <a:srgbClr val="01908D"/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400" b="1" dirty="0">
                <a:solidFill>
                  <a:schemeClr val="bg1"/>
                </a:solidFill>
                <a:latin typeface="+mn-ea"/>
              </a:rPr>
              <a:t>본   사</a:t>
            </a:r>
          </a:p>
        </p:txBody>
      </p:sp>
      <p:sp>
        <p:nvSpPr>
          <p:cNvPr id="70" name="대각선 방향의 모서리가 둥근 사각형 180"/>
          <p:cNvSpPr/>
          <p:nvPr/>
        </p:nvSpPr>
        <p:spPr bwMode="auto">
          <a:xfrm>
            <a:off x="1793737" y="2564904"/>
            <a:ext cx="9191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미국지사</a:t>
            </a:r>
          </a:p>
        </p:txBody>
      </p:sp>
      <p:sp>
        <p:nvSpPr>
          <p:cNvPr id="71" name="대각선 방향의 모서리가 둥근 사각형 180"/>
          <p:cNvSpPr/>
          <p:nvPr/>
        </p:nvSpPr>
        <p:spPr bwMode="auto">
          <a:xfrm>
            <a:off x="6378437" y="2564904"/>
            <a:ext cx="9191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한국지사</a:t>
            </a:r>
          </a:p>
        </p:txBody>
      </p:sp>
      <p:sp>
        <p:nvSpPr>
          <p:cNvPr id="74" name="대각선 방향의 모서리가 둥근 사각형 215"/>
          <p:cNvSpPr>
            <a:spLocks/>
          </p:cNvSpPr>
          <p:nvPr/>
        </p:nvSpPr>
        <p:spPr bwMode="auto">
          <a:xfrm>
            <a:off x="3160595" y="3440441"/>
            <a:ext cx="383631" cy="1509752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wordArtVertRtl" anchor="ctr" anchorCtr="1">
            <a:spAutoFit/>
          </a:bodyPr>
          <a:lstStyle/>
          <a:p>
            <a:pPr algn="dist">
              <a:defRPr/>
            </a:pPr>
            <a:r>
              <a:rPr lang="ko-KR" altLang="en-US" sz="1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아틀란타사무소</a:t>
            </a:r>
            <a:endParaRPr lang="ko-KR" altLang="en-US" sz="10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cxnSp>
        <p:nvCxnSpPr>
          <p:cNvPr id="76" name="직선 연결선 75"/>
          <p:cNvCxnSpPr/>
          <p:nvPr/>
        </p:nvCxnSpPr>
        <p:spPr>
          <a:xfrm rot="16200000" flipH="1">
            <a:off x="6390235" y="3251704"/>
            <a:ext cx="35718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직선 연결선 76"/>
          <p:cNvCxnSpPr/>
          <p:nvPr/>
        </p:nvCxnSpPr>
        <p:spPr>
          <a:xfrm rot="16200000" flipH="1">
            <a:off x="7407839" y="3261536"/>
            <a:ext cx="35718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자유형 77"/>
          <p:cNvSpPr/>
          <p:nvPr/>
        </p:nvSpPr>
        <p:spPr>
          <a:xfrm>
            <a:off x="2458688" y="3086424"/>
            <a:ext cx="917253" cy="338137"/>
          </a:xfrm>
          <a:custGeom>
            <a:avLst/>
            <a:gdLst>
              <a:gd name="connsiteX0" fmla="*/ 0 w 685800"/>
              <a:gd name="connsiteY0" fmla="*/ 0 h 1266825"/>
              <a:gd name="connsiteX1" fmla="*/ 685800 w 685800"/>
              <a:gd name="connsiteY1" fmla="*/ 0 h 1266825"/>
              <a:gd name="connsiteX2" fmla="*/ 685800 w 685800"/>
              <a:gd name="connsiteY2" fmla="*/ 1266825 h 1266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5800" h="1266825">
                <a:moveTo>
                  <a:pt x="0" y="0"/>
                </a:moveTo>
                <a:lnTo>
                  <a:pt x="685800" y="0"/>
                </a:lnTo>
                <a:lnTo>
                  <a:pt x="685800" y="1266825"/>
                </a:lnTo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ko-KR" altLang="en-US" sz="100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80" name="직사각형 79"/>
          <p:cNvSpPr/>
          <p:nvPr/>
        </p:nvSpPr>
        <p:spPr>
          <a:xfrm>
            <a:off x="6903787" y="1412776"/>
            <a:ext cx="1768184" cy="50006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000" b="1" dirty="0">
                <a:solidFill>
                  <a:schemeClr val="tx1"/>
                </a:solidFill>
                <a:latin typeface="+mn-ea"/>
              </a:rPr>
              <a:t>미국지사 </a:t>
            </a:r>
            <a:r>
              <a:rPr lang="en-US" altLang="ko-KR" sz="1000" b="1" dirty="0">
                <a:solidFill>
                  <a:schemeClr val="tx1"/>
                </a:solidFill>
                <a:latin typeface="+mn-ea"/>
              </a:rPr>
              <a:t>: 2 </a:t>
            </a:r>
            <a:r>
              <a:rPr lang="ko-KR" altLang="en-US" sz="1000" b="1" dirty="0">
                <a:solidFill>
                  <a:schemeClr val="tx1"/>
                </a:solidFill>
                <a:latin typeface="+mn-ea"/>
              </a:rPr>
              <a:t>사무소</a:t>
            </a:r>
            <a:r>
              <a:rPr lang="en-US" altLang="ko-KR" sz="1000" b="1" dirty="0">
                <a:solidFill>
                  <a:schemeClr val="tx1"/>
                </a:solidFill>
                <a:latin typeface="+mn-ea"/>
              </a:rPr>
              <a:t>, 3</a:t>
            </a:r>
            <a:r>
              <a:rPr lang="ko-KR" altLang="en-US" sz="1000" b="1" dirty="0">
                <a:solidFill>
                  <a:schemeClr val="tx1"/>
                </a:solidFill>
                <a:latin typeface="+mn-ea"/>
              </a:rPr>
              <a:t>팀</a:t>
            </a:r>
            <a:endParaRPr lang="en-US" altLang="ko-KR" sz="1000" b="1" dirty="0">
              <a:solidFill>
                <a:schemeClr val="tx1"/>
              </a:solidFill>
              <a:latin typeface="+mn-ea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000" b="1" dirty="0">
                <a:solidFill>
                  <a:schemeClr val="tx1"/>
                </a:solidFill>
                <a:latin typeface="+mn-ea"/>
              </a:rPr>
              <a:t>한국지사 </a:t>
            </a:r>
            <a:r>
              <a:rPr lang="en-US" altLang="ko-KR" sz="1000" b="1" dirty="0">
                <a:solidFill>
                  <a:schemeClr val="tx1"/>
                </a:solidFill>
                <a:latin typeface="+mn-ea"/>
              </a:rPr>
              <a:t>: 6</a:t>
            </a:r>
            <a:r>
              <a:rPr lang="ko-KR" altLang="en-US" sz="1000" b="1" dirty="0">
                <a:solidFill>
                  <a:schemeClr val="tx1"/>
                </a:solidFill>
                <a:latin typeface="+mn-ea"/>
              </a:rPr>
              <a:t>팀 </a:t>
            </a:r>
          </a:p>
        </p:txBody>
      </p:sp>
      <p:sp>
        <p:nvSpPr>
          <p:cNvPr id="81" name="대각선 방향의 모서리가 둥근 사각형 229"/>
          <p:cNvSpPr>
            <a:spLocks/>
          </p:cNvSpPr>
          <p:nvPr/>
        </p:nvSpPr>
        <p:spPr bwMode="auto">
          <a:xfrm>
            <a:off x="2583862" y="3440441"/>
            <a:ext cx="383631" cy="1509752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wordArtVertRtl" anchor="ctr" anchorCtr="1">
            <a:spAutoFit/>
          </a:bodyPr>
          <a:lstStyle/>
          <a:p>
            <a:pPr algn="dist">
              <a:defRPr/>
            </a:pPr>
            <a:r>
              <a:rPr lang="en-US" altLang="ko-KR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LA</a:t>
            </a:r>
            <a:r>
              <a:rPr lang="ko-KR" alt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사무소</a:t>
            </a:r>
          </a:p>
        </p:txBody>
      </p:sp>
      <p:cxnSp>
        <p:nvCxnSpPr>
          <p:cNvPr id="82" name="직선 연결선 81"/>
          <p:cNvCxnSpPr/>
          <p:nvPr/>
        </p:nvCxnSpPr>
        <p:spPr>
          <a:xfrm rot="16200000" flipH="1">
            <a:off x="1044225" y="3261843"/>
            <a:ext cx="35718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직선 연결선 82"/>
          <p:cNvCxnSpPr/>
          <p:nvPr/>
        </p:nvCxnSpPr>
        <p:spPr>
          <a:xfrm rot="16200000" flipH="1">
            <a:off x="1544288" y="3261843"/>
            <a:ext cx="35718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4" name="대각선 방향의 모서리가 둥근 사각형 236"/>
          <p:cNvSpPr>
            <a:spLocks/>
          </p:cNvSpPr>
          <p:nvPr/>
        </p:nvSpPr>
        <p:spPr bwMode="auto">
          <a:xfrm>
            <a:off x="7392303" y="3446141"/>
            <a:ext cx="383631" cy="150975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wordArtVertRtl" anchor="ctr" anchorCtr="1">
            <a:spAutoFit/>
          </a:bodyPr>
          <a:lstStyle/>
          <a:p>
            <a:pPr algn="dist">
              <a:defRPr/>
            </a:pPr>
            <a:r>
              <a:rPr lang="ko-KR" alt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군포물류센터</a:t>
            </a:r>
          </a:p>
        </p:txBody>
      </p:sp>
      <p:grpSp>
        <p:nvGrpSpPr>
          <p:cNvPr id="85" name="그룹 3"/>
          <p:cNvGrpSpPr/>
          <p:nvPr/>
        </p:nvGrpSpPr>
        <p:grpSpPr>
          <a:xfrm>
            <a:off x="994490" y="5197380"/>
            <a:ext cx="7511206" cy="1017637"/>
            <a:chOff x="542823" y="5589240"/>
            <a:chExt cx="7511206" cy="1017637"/>
          </a:xfrm>
        </p:grpSpPr>
        <p:sp>
          <p:nvSpPr>
            <p:cNvPr id="86" name="TextBox 85"/>
            <p:cNvSpPr txBox="1"/>
            <p:nvPr/>
          </p:nvSpPr>
          <p:spPr>
            <a:xfrm>
              <a:off x="542823" y="5589240"/>
              <a:ext cx="894226" cy="21602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ko-KR" altLang="en-US" sz="1000" b="1" dirty="0">
                  <a:solidFill>
                    <a:schemeClr val="bg1"/>
                  </a:solidFill>
                </a:rPr>
                <a:t>구 분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488252" y="5589240"/>
              <a:ext cx="894226" cy="21602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ko-KR" altLang="en-US" sz="1000" b="1" dirty="0">
                  <a:solidFill>
                    <a:schemeClr val="bg1"/>
                  </a:solidFill>
                </a:rPr>
                <a:t>임 원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433881" y="5589240"/>
              <a:ext cx="894226" cy="21602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ko-KR" altLang="en-US" sz="1000" b="1" dirty="0">
                  <a:solidFill>
                    <a:schemeClr val="bg1"/>
                  </a:solidFill>
                </a:rPr>
                <a:t>부 장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75732" y="5589240"/>
              <a:ext cx="894226" cy="21602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ko-KR" altLang="en-US" sz="1000" b="1" dirty="0">
                  <a:solidFill>
                    <a:schemeClr val="bg1"/>
                  </a:solidFill>
                </a:rPr>
                <a:t>차 장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317169" y="5589240"/>
              <a:ext cx="894226" cy="21602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ko-KR" altLang="en-US" sz="1000" b="1" dirty="0">
                  <a:solidFill>
                    <a:schemeClr val="bg1"/>
                  </a:solidFill>
                </a:rPr>
                <a:t>과 장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262598" y="5589240"/>
              <a:ext cx="894226" cy="21602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ko-KR" altLang="en-US" sz="1000" b="1" dirty="0">
                  <a:solidFill>
                    <a:schemeClr val="bg1"/>
                  </a:solidFill>
                </a:rPr>
                <a:t>대 리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208227" y="5589240"/>
              <a:ext cx="894226" cy="21602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ko-KR" altLang="en-US" sz="1000" b="1" dirty="0">
                  <a:solidFill>
                    <a:schemeClr val="bg1"/>
                  </a:solidFill>
                </a:rPr>
                <a:t>사 원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150078" y="5589240"/>
              <a:ext cx="894226" cy="21602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ko-KR" altLang="en-US" sz="1000" b="1" dirty="0">
                  <a:solidFill>
                    <a:schemeClr val="bg1"/>
                  </a:solidFill>
                </a:rPr>
                <a:t>계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44592" y="5852889"/>
              <a:ext cx="894226" cy="2160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ko-KR" altLang="en-US" sz="1000" b="1" dirty="0"/>
                <a:t>한 국 지 사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44592" y="6121871"/>
              <a:ext cx="894226" cy="2160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ko-KR" altLang="en-US" sz="1000" b="1" dirty="0"/>
                <a:t>미 국 지 사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44592" y="6381328"/>
              <a:ext cx="894226" cy="2160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ko-KR" altLang="en-US" sz="1000" b="1" dirty="0"/>
                <a:t>계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1484474" y="5852889"/>
              <a:ext cx="894226" cy="21602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1000" b="1" dirty="0"/>
                <a:t>3</a:t>
              </a:r>
              <a:endParaRPr lang="ko-KR" altLang="en-US" sz="1000" b="1" dirty="0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484474" y="6121871"/>
              <a:ext cx="894226" cy="21602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1000" b="1" dirty="0"/>
                <a:t>3</a:t>
              </a:r>
              <a:endParaRPr lang="ko-KR" altLang="en-US" sz="1000" b="1" dirty="0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484474" y="6381328"/>
              <a:ext cx="894226" cy="21602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1000" b="1" dirty="0"/>
                <a:t>6</a:t>
              </a:r>
              <a:endParaRPr lang="ko-KR" altLang="en-US" sz="1000" b="1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426325" y="5852889"/>
              <a:ext cx="894226" cy="21602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1000" b="1" dirty="0"/>
                <a:t>1</a:t>
              </a:r>
              <a:endParaRPr lang="ko-KR" altLang="en-US" sz="1000" b="1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426325" y="6121871"/>
              <a:ext cx="894226" cy="21602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1000" b="1" dirty="0"/>
                <a:t>2</a:t>
              </a:r>
              <a:endParaRPr lang="ko-KR" altLang="en-US" sz="1000" b="1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426325" y="6381328"/>
              <a:ext cx="894226" cy="21602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1000" b="1" dirty="0"/>
                <a:t>3</a:t>
              </a:r>
              <a:endParaRPr lang="ko-KR" altLang="en-US" sz="1000" b="1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375732" y="5852889"/>
              <a:ext cx="894226" cy="21602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1000" b="1" dirty="0"/>
                <a:t>1</a:t>
              </a:r>
              <a:endParaRPr lang="ko-KR" altLang="en-US" sz="1000" b="1" dirty="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375732" y="6121871"/>
              <a:ext cx="894226" cy="21602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1000" b="1" dirty="0"/>
                <a:t>2</a:t>
              </a:r>
              <a:endParaRPr lang="ko-KR" altLang="en-US" sz="1000" b="1" dirty="0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375732" y="6381328"/>
              <a:ext cx="894226" cy="21602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1000" b="1" dirty="0"/>
                <a:t>3</a:t>
              </a:r>
              <a:endParaRPr lang="ko-KR" altLang="en-US" sz="1000" b="1" dirty="0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317583" y="5852889"/>
              <a:ext cx="894226" cy="21602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1000" b="1" dirty="0"/>
                <a:t>6</a:t>
              </a:r>
              <a:endParaRPr lang="ko-KR" altLang="en-US" sz="1000" b="1" dirty="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317583" y="6121871"/>
              <a:ext cx="894226" cy="21602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1000" b="1" dirty="0"/>
                <a:t>4</a:t>
              </a:r>
              <a:endParaRPr lang="ko-KR" altLang="en-US" sz="1000" b="1" dirty="0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4317583" y="6381328"/>
              <a:ext cx="894226" cy="21602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1000" b="1" dirty="0"/>
                <a:t>10</a:t>
              </a:r>
              <a:endParaRPr lang="ko-KR" altLang="en-US" sz="1000" b="1" dirty="0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259434" y="5852889"/>
              <a:ext cx="894226" cy="21602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1000" b="1" dirty="0"/>
                <a:t>15</a:t>
              </a:r>
              <a:endParaRPr lang="ko-KR" altLang="en-US" sz="1000" b="1" dirty="0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259434" y="6121871"/>
              <a:ext cx="894226" cy="21602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1000" b="1" dirty="0"/>
                <a:t>2</a:t>
              </a:r>
              <a:endParaRPr lang="ko-KR" altLang="en-US" sz="1000" b="1" dirty="0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5259434" y="6381328"/>
              <a:ext cx="894226" cy="21602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1000" b="1" dirty="0"/>
                <a:t>17</a:t>
              </a:r>
              <a:endParaRPr lang="ko-KR" altLang="en-US" sz="1000" b="1" dirty="0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208841" y="5852889"/>
              <a:ext cx="894226" cy="21602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1000" b="1" dirty="0"/>
                <a:t>30</a:t>
              </a:r>
              <a:endParaRPr lang="ko-KR" altLang="en-US" sz="1000" b="1" dirty="0"/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6208841" y="6121871"/>
              <a:ext cx="894226" cy="21602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1000" b="1" dirty="0"/>
                <a:t>4</a:t>
              </a:r>
              <a:endParaRPr lang="ko-KR" altLang="en-US" sz="1000" b="1" dirty="0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6208841" y="6381328"/>
              <a:ext cx="894226" cy="21602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1000" b="1" dirty="0"/>
                <a:t>34</a:t>
              </a:r>
              <a:endParaRPr lang="ko-KR" altLang="en-US" sz="1000" b="1" dirty="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7159803" y="5862414"/>
              <a:ext cx="894226" cy="21602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1000" b="1" dirty="0"/>
                <a:t>56</a:t>
              </a:r>
              <a:endParaRPr lang="ko-KR" altLang="en-US" sz="1000" b="1" dirty="0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7159803" y="6131396"/>
              <a:ext cx="894226" cy="21602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1000" b="1" dirty="0"/>
                <a:t>17</a:t>
              </a:r>
              <a:endParaRPr lang="ko-KR" altLang="en-US" sz="1000" b="1" dirty="0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7159803" y="6390853"/>
              <a:ext cx="894226" cy="21602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ko-KR" sz="1000" b="1" dirty="0"/>
                <a:t>73</a:t>
              </a:r>
              <a:endParaRPr lang="ko-KR" altLang="en-US" sz="1000" b="1" dirty="0"/>
            </a:p>
          </p:txBody>
        </p:sp>
      </p:grpSp>
      <p:sp>
        <p:nvSpPr>
          <p:cNvPr id="122" name="대각선 방향의 모서리가 둥근 사각형 236"/>
          <p:cNvSpPr>
            <a:spLocks/>
          </p:cNvSpPr>
          <p:nvPr/>
        </p:nvSpPr>
        <p:spPr bwMode="auto">
          <a:xfrm>
            <a:off x="7929586" y="3429000"/>
            <a:ext cx="383631" cy="150975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wordArtVertRtl" anchor="ctr" anchorCtr="1">
            <a:spAutoFit/>
          </a:bodyPr>
          <a:lstStyle/>
          <a:p>
            <a:pPr algn="dist">
              <a:defRPr/>
            </a:pPr>
            <a:r>
              <a:rPr lang="ko-KR" alt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전세계배송팀</a:t>
            </a:r>
          </a:p>
        </p:txBody>
      </p:sp>
      <p:cxnSp>
        <p:nvCxnSpPr>
          <p:cNvPr id="123" name="직선 연결선 122"/>
          <p:cNvCxnSpPr/>
          <p:nvPr/>
        </p:nvCxnSpPr>
        <p:spPr>
          <a:xfrm rot="16200000" flipH="1">
            <a:off x="7893869" y="3250404"/>
            <a:ext cx="35718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직선 연결선 123"/>
          <p:cNvCxnSpPr/>
          <p:nvPr/>
        </p:nvCxnSpPr>
        <p:spPr>
          <a:xfrm rot="10800000">
            <a:off x="1214290" y="3083709"/>
            <a:ext cx="1447514" cy="285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7380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408784" y="6306694"/>
            <a:ext cx="2057400" cy="365125"/>
          </a:xfrm>
        </p:spPr>
        <p:txBody>
          <a:bodyPr/>
          <a:lstStyle/>
          <a:p>
            <a:fld id="{B1FB883C-422F-489C-96E3-C6811C178ED9}" type="slidenum">
              <a:rPr lang="ko-KR" altLang="en-US" smtClean="0"/>
              <a:pPr/>
              <a:t>5</a:t>
            </a:fld>
            <a:endParaRPr lang="ko-KR" altLang="en-US" dirty="0"/>
          </a:p>
        </p:txBody>
      </p:sp>
      <p:grpSp>
        <p:nvGrpSpPr>
          <p:cNvPr id="40" name="그룹 39"/>
          <p:cNvGrpSpPr/>
          <p:nvPr/>
        </p:nvGrpSpPr>
        <p:grpSpPr>
          <a:xfrm>
            <a:off x="495193" y="1258007"/>
            <a:ext cx="8153614" cy="2774892"/>
            <a:chOff x="691231" y="1278240"/>
            <a:chExt cx="7703804" cy="2590759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691231" y="1283159"/>
              <a:ext cx="1653418" cy="2585840"/>
            </a:xfrm>
            <a:prstGeom prst="roundRect">
              <a:avLst>
                <a:gd name="adj" fmla="val 3602"/>
              </a:avLst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black">
                    <a:lumMod val="75000"/>
                    <a:lumOff val="25000"/>
                  </a:prstClr>
                </a:solidFill>
                <a:latin typeface="+mj-ea"/>
                <a:ea typeface="+mj-ea"/>
              </a:endParaRPr>
            </a:p>
          </p:txBody>
        </p:sp>
        <p:cxnSp>
          <p:nvCxnSpPr>
            <p:cNvPr id="7" name="직선 연결선 6"/>
            <p:cNvCxnSpPr/>
            <p:nvPr/>
          </p:nvCxnSpPr>
          <p:spPr>
            <a:xfrm>
              <a:off x="794101" y="1876274"/>
              <a:ext cx="1428258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직사각형 7"/>
            <p:cNvSpPr/>
            <p:nvPr/>
          </p:nvSpPr>
          <p:spPr>
            <a:xfrm>
              <a:off x="786587" y="1438943"/>
              <a:ext cx="1459258" cy="374405"/>
            </a:xfrm>
            <a:prstGeom prst="rect">
              <a:avLst/>
            </a:prstGeom>
            <a:solidFill>
              <a:srgbClr val="019591"/>
            </a:solidFill>
            <a:ln w="31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+mj-ea"/>
                  <a:ea typeface="+mj-ea"/>
                </a:rPr>
                <a:t>3PL </a:t>
              </a:r>
              <a:r>
                <a:rPr lang="ko-KR" altLang="en-US" sz="1200" b="1" dirty="0">
                  <a:solidFill>
                    <a:schemeClr val="bg1"/>
                  </a:solidFill>
                  <a:latin typeface="+mj-ea"/>
                  <a:ea typeface="+mj-ea"/>
                </a:rPr>
                <a:t>물류</a:t>
              </a:r>
            </a:p>
          </p:txBody>
        </p:sp>
        <p:sp>
          <p:nvSpPr>
            <p:cNvPr id="9" name="모서리가 둥근 직사각형 8"/>
            <p:cNvSpPr/>
            <p:nvPr/>
          </p:nvSpPr>
          <p:spPr>
            <a:xfrm>
              <a:off x="2647426" y="1283159"/>
              <a:ext cx="1692035" cy="2585840"/>
            </a:xfrm>
            <a:prstGeom prst="roundRect">
              <a:avLst>
                <a:gd name="adj" fmla="val 3602"/>
              </a:avLst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black">
                    <a:lumMod val="75000"/>
                    <a:lumOff val="25000"/>
                  </a:prstClr>
                </a:solidFill>
                <a:latin typeface="+mj-ea"/>
                <a:ea typeface="+mj-ea"/>
              </a:endParaRPr>
            </a:p>
          </p:txBody>
        </p:sp>
        <p:cxnSp>
          <p:nvCxnSpPr>
            <p:cNvPr id="10" name="직선 연결선 9"/>
            <p:cNvCxnSpPr/>
            <p:nvPr/>
          </p:nvCxnSpPr>
          <p:spPr>
            <a:xfrm>
              <a:off x="2761973" y="1876274"/>
              <a:ext cx="1428258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직사각형 10"/>
            <p:cNvSpPr/>
            <p:nvPr/>
          </p:nvSpPr>
          <p:spPr>
            <a:xfrm>
              <a:off x="2773952" y="1448569"/>
              <a:ext cx="1435842" cy="374405"/>
            </a:xfrm>
            <a:prstGeom prst="rect">
              <a:avLst/>
            </a:prstGeom>
            <a:solidFill>
              <a:srgbClr val="019591"/>
            </a:solidFill>
            <a:ln w="31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bg1"/>
                  </a:solidFill>
                  <a:latin typeface="+mj-ea"/>
                  <a:ea typeface="+mj-ea"/>
                </a:rPr>
                <a:t>무역</a:t>
              </a:r>
              <a:r>
                <a:rPr lang="en-US" altLang="ko-KR" sz="1200" b="1" dirty="0">
                  <a:solidFill>
                    <a:schemeClr val="bg1"/>
                  </a:solidFill>
                  <a:latin typeface="+mj-ea"/>
                  <a:ea typeface="+mj-ea"/>
                </a:rPr>
                <a:t>/</a:t>
              </a:r>
              <a:r>
                <a:rPr lang="ko-KR" altLang="en-US" sz="1200" b="1" dirty="0">
                  <a:solidFill>
                    <a:schemeClr val="bg1"/>
                  </a:solidFill>
                  <a:latin typeface="+mj-ea"/>
                  <a:ea typeface="+mj-ea"/>
                </a:rPr>
                <a:t>구매대행</a:t>
              </a:r>
            </a:p>
          </p:txBody>
        </p:sp>
        <p:sp>
          <p:nvSpPr>
            <p:cNvPr id="12" name="모서리가 둥근 직사각형 11"/>
            <p:cNvSpPr/>
            <p:nvPr/>
          </p:nvSpPr>
          <p:spPr>
            <a:xfrm>
              <a:off x="4619809" y="1283159"/>
              <a:ext cx="1728363" cy="2585840"/>
            </a:xfrm>
            <a:prstGeom prst="roundRect">
              <a:avLst>
                <a:gd name="adj" fmla="val 3602"/>
              </a:avLst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black">
                    <a:lumMod val="75000"/>
                    <a:lumOff val="25000"/>
                  </a:prstClr>
                </a:solidFill>
                <a:latin typeface="+mj-ea"/>
                <a:ea typeface="+mj-ea"/>
              </a:endParaRPr>
            </a:p>
          </p:txBody>
        </p:sp>
        <p:cxnSp>
          <p:nvCxnSpPr>
            <p:cNvPr id="13" name="직선 연결선 12"/>
            <p:cNvCxnSpPr/>
            <p:nvPr/>
          </p:nvCxnSpPr>
          <p:spPr>
            <a:xfrm>
              <a:off x="4688747" y="1876274"/>
              <a:ext cx="1571084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직사각형 13"/>
            <p:cNvSpPr/>
            <p:nvPr/>
          </p:nvSpPr>
          <p:spPr>
            <a:xfrm>
              <a:off x="4676768" y="1451270"/>
              <a:ext cx="1613637" cy="374405"/>
            </a:xfrm>
            <a:prstGeom prst="rect">
              <a:avLst/>
            </a:prstGeom>
            <a:solidFill>
              <a:srgbClr val="019591"/>
            </a:solidFill>
            <a:ln w="3175">
              <a:noFill/>
            </a:ln>
          </p:spPr>
          <p:txBody>
            <a:bodyPr wrap="square">
              <a:spAutoFit/>
            </a:bodyPr>
            <a:lstStyle/>
            <a:p>
              <a:r>
                <a:rPr lang="ko-KR" altLang="en-US" sz="1200" b="1" dirty="0">
                  <a:solidFill>
                    <a:schemeClr val="bg1"/>
                  </a:solidFill>
                  <a:latin typeface="+mj-ea"/>
                  <a:ea typeface="+mj-ea"/>
                </a:rPr>
                <a:t>미주지역</a:t>
              </a:r>
              <a:r>
                <a:rPr lang="en-US" altLang="ko-KR" sz="1200" b="1" dirty="0">
                  <a:solidFill>
                    <a:schemeClr val="bg1"/>
                  </a:solidFill>
                  <a:latin typeface="+mj-ea"/>
                  <a:ea typeface="+mj-ea"/>
                </a:rPr>
                <a:t>Agency</a:t>
              </a:r>
              <a:endParaRPr lang="ko-KR" altLang="en-US" sz="12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19" name="그림 18"/>
            <p:cNvPicPr>
              <a:picLocks noChangeAspect="1"/>
            </p:cNvPicPr>
            <p:nvPr/>
          </p:nvPicPr>
          <p:blipFill rotWithShape="1">
            <a:blip r:embed="rId3" cstate="print"/>
            <a:srcRect l="6473" r="11044"/>
            <a:stretch/>
          </p:blipFill>
          <p:spPr>
            <a:xfrm>
              <a:off x="2721806" y="2013105"/>
              <a:ext cx="1549382" cy="1447853"/>
            </a:xfrm>
            <a:prstGeom prst="rect">
              <a:avLst/>
            </a:prstGeom>
          </p:spPr>
        </p:pic>
        <p:pic>
          <p:nvPicPr>
            <p:cNvPr id="20" name="그림 19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19504" y="2518195"/>
              <a:ext cx="534316" cy="463519"/>
            </a:xfrm>
            <a:prstGeom prst="rect">
              <a:avLst/>
            </a:prstGeom>
          </p:spPr>
        </p:pic>
        <p:grpSp>
          <p:nvGrpSpPr>
            <p:cNvPr id="21" name="그룹 20"/>
            <p:cNvGrpSpPr/>
            <p:nvPr/>
          </p:nvGrpSpPr>
          <p:grpSpPr>
            <a:xfrm>
              <a:off x="4709104" y="2040101"/>
              <a:ext cx="1522574" cy="1420857"/>
              <a:chOff x="5667142" y="2534943"/>
              <a:chExt cx="1522574" cy="1420857"/>
            </a:xfrm>
          </p:grpSpPr>
          <p:pic>
            <p:nvPicPr>
              <p:cNvPr id="25" name="Picture 2" descr="Related image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84" r="22839"/>
              <a:stretch/>
            </p:blipFill>
            <p:spPr bwMode="auto">
              <a:xfrm>
                <a:off x="5667142" y="2534943"/>
                <a:ext cx="1522574" cy="14208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직사각형 25"/>
              <p:cNvSpPr/>
              <p:nvPr/>
            </p:nvSpPr>
            <p:spPr>
              <a:xfrm>
                <a:off x="5915103" y="2534943"/>
                <a:ext cx="1041512" cy="1420857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+mj-ea"/>
                  <a:ea typeface="+mj-ea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872600" y="3187701"/>
                <a:ext cx="1099987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500" b="1" dirty="0">
                    <a:solidFill>
                      <a:schemeClr val="bg1"/>
                    </a:solidFill>
                    <a:latin typeface="+mj-ea"/>
                    <a:ea typeface="+mj-ea"/>
                  </a:rPr>
                  <a:t>AGENCY</a:t>
                </a:r>
                <a:endParaRPr lang="ko-KR" altLang="en-US" sz="15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30" name="모서리가 둥근 직사각형 29"/>
            <p:cNvSpPr/>
            <p:nvPr/>
          </p:nvSpPr>
          <p:spPr>
            <a:xfrm>
              <a:off x="6666359" y="1278240"/>
              <a:ext cx="1728676" cy="2585840"/>
            </a:xfrm>
            <a:prstGeom prst="roundRect">
              <a:avLst>
                <a:gd name="adj" fmla="val 3602"/>
              </a:avLst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+mj-ea"/>
                <a:ea typeface="+mj-ea"/>
              </a:endParaRP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6749676" y="1453484"/>
              <a:ext cx="1572362" cy="374405"/>
            </a:xfrm>
            <a:prstGeom prst="rect">
              <a:avLst/>
            </a:prstGeom>
            <a:solidFill>
              <a:srgbClr val="019591"/>
            </a:solidFill>
            <a:ln w="31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bg1"/>
                  </a:solidFill>
                  <a:latin typeface="+mj-ea"/>
                  <a:ea typeface="+mj-ea"/>
                </a:rPr>
                <a:t>항공</a:t>
              </a:r>
              <a:r>
                <a:rPr lang="en-US" altLang="ko-KR" sz="1200" b="1" dirty="0">
                  <a:solidFill>
                    <a:schemeClr val="bg1"/>
                  </a:solidFill>
                  <a:latin typeface="+mj-ea"/>
                  <a:ea typeface="+mj-ea"/>
                </a:rPr>
                <a:t>/</a:t>
              </a:r>
              <a:r>
                <a:rPr lang="ko-KR" altLang="en-US" sz="1200" b="1" dirty="0">
                  <a:solidFill>
                    <a:schemeClr val="bg1"/>
                  </a:solidFill>
                  <a:latin typeface="+mj-ea"/>
                  <a:ea typeface="+mj-ea"/>
                </a:rPr>
                <a:t>해상운송</a:t>
              </a:r>
            </a:p>
          </p:txBody>
        </p:sp>
        <p:cxnSp>
          <p:nvCxnSpPr>
            <p:cNvPr id="35" name="직선 연결선 34"/>
            <p:cNvCxnSpPr/>
            <p:nvPr/>
          </p:nvCxnSpPr>
          <p:spPr>
            <a:xfrm>
              <a:off x="6753138" y="1876272"/>
              <a:ext cx="1571084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직사각형 45"/>
          <p:cNvSpPr/>
          <p:nvPr/>
        </p:nvSpPr>
        <p:spPr>
          <a:xfrm>
            <a:off x="426390" y="4585021"/>
            <a:ext cx="19077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장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/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단기 창고 보관</a:t>
            </a:r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algn="ctr"/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B2B 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출고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/ B2C 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출고</a:t>
            </a:r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algn="ctr"/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국내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/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외 택배 </a:t>
            </a:r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algn="ctr"/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국내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/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외 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3PL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컨설팅</a:t>
            </a:r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2519045" y="4585021"/>
            <a:ext cx="19077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국내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/ 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외 명품 구매대행</a:t>
            </a:r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algn="ctr"/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유럽 명품 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B2B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거래</a:t>
            </a:r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algn="ctr"/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유럽 화장품 </a:t>
            </a:r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algn="ctr"/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미국 브랜드의류</a:t>
            </a:r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algn="ctr"/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4587322" y="4585021"/>
            <a:ext cx="19077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회원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(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셀러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)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관리</a:t>
            </a:r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algn="ctr"/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트렌드 시장조사</a:t>
            </a:r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algn="ctr"/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제품 직사입</a:t>
            </a:r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algn="ctr"/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인기상품 제안</a:t>
            </a:r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algn="ctr"/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6699319" y="4585021"/>
            <a:ext cx="20893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미국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-&gt;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한국 택배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(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항공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)</a:t>
            </a:r>
          </a:p>
          <a:p>
            <a:pPr algn="ctr"/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개인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/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법인 화물 운송</a:t>
            </a:r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algn="ctr"/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(B2B/ B2C)</a:t>
            </a:r>
          </a:p>
          <a:p>
            <a:pPr algn="ctr"/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소형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/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대형 화물 취급</a:t>
            </a:r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340099" y="285816"/>
            <a:ext cx="1793905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1" i="0" u="none" strike="noStrike" kern="0" cap="none" spc="0" normalizeH="0" baseline="0" noProof="0" dirty="0">
                <a:ln>
                  <a:noFill/>
                </a:ln>
                <a:solidFill>
                  <a:srgbClr val="01B1AF"/>
                </a:solidFill>
                <a:effectLst/>
                <a:uLnTx/>
                <a:uFillTx/>
                <a:latin typeface="+mj-ea"/>
                <a:ea typeface="+mj-ea"/>
              </a:rPr>
              <a:t>BUSINESS </a:t>
            </a:r>
            <a:r>
              <a:rPr lang="en-US" altLang="ko-KR" sz="1100" b="1" kern="0" noProof="0" dirty="0">
                <a:solidFill>
                  <a:srgbClr val="01B1AF"/>
                </a:solidFill>
                <a:latin typeface="+mj-ea"/>
                <a:ea typeface="+mj-ea"/>
              </a:rPr>
              <a:t>AREA</a:t>
            </a:r>
            <a:endParaRPr kumimoji="0" lang="ko-KR" altLang="en-US" sz="1100" b="1" i="0" u="none" strike="noStrike" kern="0" cap="none" spc="0" normalizeH="0" baseline="0" noProof="0" dirty="0">
              <a:ln>
                <a:noFill/>
              </a:ln>
              <a:solidFill>
                <a:srgbClr val="01B1AF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314699" y="557511"/>
            <a:ext cx="6880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kern="0" spc="-150" noProof="0" dirty="0">
                <a:solidFill>
                  <a:srgbClr val="383836"/>
                </a:solidFill>
                <a:latin typeface="+mj-ea"/>
                <a:ea typeface="+mj-ea"/>
              </a:rPr>
              <a:t>사업영역 </a:t>
            </a:r>
            <a:r>
              <a:rPr lang="en-US" altLang="ko-KR" b="1" kern="0" spc="-150" noProof="0" dirty="0">
                <a:solidFill>
                  <a:srgbClr val="383836"/>
                </a:solidFill>
                <a:latin typeface="+mj-ea"/>
                <a:ea typeface="+mj-ea"/>
              </a:rPr>
              <a:t>1</a:t>
            </a:r>
            <a:endParaRPr kumimoji="0" lang="en-US" altLang="ko-KR" sz="1800" b="1" i="0" u="none" strike="noStrike" kern="0" cap="none" spc="-150" normalizeH="0" baseline="0" noProof="0" dirty="0">
              <a:ln>
                <a:noFill/>
              </a:ln>
              <a:solidFill>
                <a:srgbClr val="383836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D40734B7-3350-43EF-819F-65C9F0660F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157" y="2089078"/>
            <a:ext cx="1566808" cy="159103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9D8B80DF-D6B6-46AD-AC0C-A149B53E20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7380" y="2104692"/>
            <a:ext cx="1639460" cy="158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97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3">
            <a:extLst>
              <a:ext uri="{FF2B5EF4-FFF2-40B4-BE49-F238E27FC236}">
                <a16:creationId xmlns:a16="http://schemas.microsoft.com/office/drawing/2014/main" id="{3A7BF42C-4CD2-48BE-AD7E-BE9B71C52542}"/>
              </a:ext>
            </a:extLst>
          </p:cNvPr>
          <p:cNvSpPr txBox="1">
            <a:spLocks/>
          </p:cNvSpPr>
          <p:nvPr/>
        </p:nvSpPr>
        <p:spPr>
          <a:xfrm>
            <a:off x="6408784" y="63261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FB883C-422F-489C-96E3-C6811C178ED9}" type="slidenum">
              <a:rPr lang="ko-KR" altLang="en-US" smtClean="0"/>
              <a:pPr/>
              <a:t>6</a:t>
            </a:fld>
            <a:endParaRPr lang="ko-KR" altLang="en-US" dirty="0"/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62926496-FACA-44A7-8D7F-C9BD3F0C23DE}"/>
              </a:ext>
            </a:extLst>
          </p:cNvPr>
          <p:cNvSpPr/>
          <p:nvPr/>
        </p:nvSpPr>
        <p:spPr>
          <a:xfrm>
            <a:off x="340099" y="285816"/>
            <a:ext cx="1793905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1" i="0" u="none" strike="noStrike" kern="0" cap="none" spc="0" normalizeH="0" baseline="0" noProof="0" dirty="0">
                <a:ln>
                  <a:noFill/>
                </a:ln>
                <a:solidFill>
                  <a:srgbClr val="01B1AF"/>
                </a:solidFill>
                <a:effectLst/>
                <a:uLnTx/>
                <a:uFillTx/>
                <a:latin typeface="+mj-ea"/>
                <a:ea typeface="+mj-ea"/>
              </a:rPr>
              <a:t>BUSINESS </a:t>
            </a:r>
            <a:r>
              <a:rPr lang="en-US" altLang="ko-KR" sz="1100" b="1" kern="0" noProof="0" dirty="0">
                <a:solidFill>
                  <a:srgbClr val="01B1AF"/>
                </a:solidFill>
                <a:latin typeface="+mj-ea"/>
                <a:ea typeface="+mj-ea"/>
              </a:rPr>
              <a:t>AREA</a:t>
            </a:r>
            <a:endParaRPr kumimoji="0" lang="ko-KR" altLang="en-US" sz="1100" b="1" i="0" u="none" strike="noStrike" kern="0" cap="none" spc="0" normalizeH="0" baseline="0" noProof="0" dirty="0">
              <a:ln>
                <a:noFill/>
              </a:ln>
              <a:solidFill>
                <a:srgbClr val="01B1AF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816C5982-01EA-43E5-9B84-864B0F37E262}"/>
              </a:ext>
            </a:extLst>
          </p:cNvPr>
          <p:cNvSpPr/>
          <p:nvPr/>
        </p:nvSpPr>
        <p:spPr>
          <a:xfrm>
            <a:off x="314699" y="557511"/>
            <a:ext cx="6880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kern="0" spc="-150" noProof="0" dirty="0">
                <a:solidFill>
                  <a:srgbClr val="383836"/>
                </a:solidFill>
                <a:latin typeface="+mj-ea"/>
                <a:ea typeface="+mj-ea"/>
              </a:rPr>
              <a:t>사업영역 </a:t>
            </a:r>
            <a:r>
              <a:rPr lang="en-US" altLang="ko-KR" b="1" kern="0" spc="-150" noProof="0" dirty="0">
                <a:solidFill>
                  <a:srgbClr val="383836"/>
                </a:solidFill>
                <a:latin typeface="+mj-ea"/>
                <a:ea typeface="+mj-ea"/>
              </a:rPr>
              <a:t>2</a:t>
            </a:r>
            <a:endParaRPr kumimoji="0" lang="en-US" altLang="ko-KR" sz="1800" b="1" i="0" u="none" strike="noStrike" kern="0" cap="none" spc="-150" normalizeH="0" baseline="0" noProof="0" dirty="0">
              <a:ln>
                <a:noFill/>
              </a:ln>
              <a:solidFill>
                <a:srgbClr val="383836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9ABDBCCA-C71C-4CCB-B1E7-D83416D41EC9}"/>
              </a:ext>
            </a:extLst>
          </p:cNvPr>
          <p:cNvGrpSpPr/>
          <p:nvPr/>
        </p:nvGrpSpPr>
        <p:grpSpPr>
          <a:xfrm>
            <a:off x="495193" y="1245191"/>
            <a:ext cx="8153614" cy="2718507"/>
            <a:chOff x="663613" y="1278240"/>
            <a:chExt cx="7758900" cy="2590759"/>
          </a:xfrm>
        </p:grpSpPr>
        <p:sp>
          <p:nvSpPr>
            <p:cNvPr id="34" name="모서리가 둥근 직사각형 5">
              <a:extLst>
                <a:ext uri="{FF2B5EF4-FFF2-40B4-BE49-F238E27FC236}">
                  <a16:creationId xmlns:a16="http://schemas.microsoft.com/office/drawing/2014/main" id="{5114298B-5B4E-4316-99C6-9DD8349AC53C}"/>
                </a:ext>
              </a:extLst>
            </p:cNvPr>
            <p:cNvSpPr/>
            <p:nvPr/>
          </p:nvSpPr>
          <p:spPr>
            <a:xfrm>
              <a:off x="663613" y="1283158"/>
              <a:ext cx="1653418" cy="2585841"/>
            </a:xfrm>
            <a:prstGeom prst="roundRect">
              <a:avLst>
                <a:gd name="adj" fmla="val 3602"/>
              </a:avLst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+mj-ea"/>
                <a:ea typeface="+mj-ea"/>
              </a:endParaRPr>
            </a:p>
          </p:txBody>
        </p:sp>
        <p:cxnSp>
          <p:nvCxnSpPr>
            <p:cNvPr id="35" name="직선 연결선 34">
              <a:extLst>
                <a:ext uri="{FF2B5EF4-FFF2-40B4-BE49-F238E27FC236}">
                  <a16:creationId xmlns:a16="http://schemas.microsoft.com/office/drawing/2014/main" id="{B7AB67B3-0775-4989-8100-82D5BDDEEBE1}"/>
                </a:ext>
              </a:extLst>
            </p:cNvPr>
            <p:cNvCxnSpPr/>
            <p:nvPr/>
          </p:nvCxnSpPr>
          <p:spPr>
            <a:xfrm>
              <a:off x="762493" y="1876274"/>
              <a:ext cx="1428258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A798E316-97BE-4708-8CB5-6198F57DCE0B}"/>
                </a:ext>
              </a:extLst>
            </p:cNvPr>
            <p:cNvSpPr/>
            <p:nvPr/>
          </p:nvSpPr>
          <p:spPr>
            <a:xfrm>
              <a:off x="757815" y="1422806"/>
              <a:ext cx="1459258" cy="413049"/>
            </a:xfrm>
            <a:prstGeom prst="rect">
              <a:avLst/>
            </a:prstGeom>
            <a:solidFill>
              <a:srgbClr val="019591"/>
            </a:solidFill>
            <a:ln w="31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bg1"/>
                  </a:solidFill>
                  <a:latin typeface="+mj-ea"/>
                  <a:ea typeface="+mj-ea"/>
                </a:rPr>
                <a:t>제품 조립 대행</a:t>
              </a:r>
            </a:p>
          </p:txBody>
        </p:sp>
        <p:sp>
          <p:nvSpPr>
            <p:cNvPr id="37" name="모서리가 둥근 직사각형 8">
              <a:extLst>
                <a:ext uri="{FF2B5EF4-FFF2-40B4-BE49-F238E27FC236}">
                  <a16:creationId xmlns:a16="http://schemas.microsoft.com/office/drawing/2014/main" id="{7C0920D2-696E-4B08-8731-4364466CF126}"/>
                </a:ext>
              </a:extLst>
            </p:cNvPr>
            <p:cNvSpPr/>
            <p:nvPr/>
          </p:nvSpPr>
          <p:spPr>
            <a:xfrm>
              <a:off x="2627182" y="1283158"/>
              <a:ext cx="1692035" cy="2585841"/>
            </a:xfrm>
            <a:prstGeom prst="roundRect">
              <a:avLst>
                <a:gd name="adj" fmla="val 3602"/>
              </a:avLst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+mj-ea"/>
                <a:ea typeface="+mj-ea"/>
              </a:endParaRPr>
            </a:p>
          </p:txBody>
        </p:sp>
        <p:cxnSp>
          <p:nvCxnSpPr>
            <p:cNvPr id="38" name="직선 연결선 37">
              <a:extLst>
                <a:ext uri="{FF2B5EF4-FFF2-40B4-BE49-F238E27FC236}">
                  <a16:creationId xmlns:a16="http://schemas.microsoft.com/office/drawing/2014/main" id="{93178268-C998-45FD-9779-2FBDE8EABC07}"/>
                </a:ext>
              </a:extLst>
            </p:cNvPr>
            <p:cNvCxnSpPr/>
            <p:nvPr/>
          </p:nvCxnSpPr>
          <p:spPr>
            <a:xfrm>
              <a:off x="2740313" y="1876274"/>
              <a:ext cx="1428258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347A9965-3861-4BB6-916C-A02B83317545}"/>
                </a:ext>
              </a:extLst>
            </p:cNvPr>
            <p:cNvSpPr/>
            <p:nvPr/>
          </p:nvSpPr>
          <p:spPr>
            <a:xfrm>
              <a:off x="2740315" y="1416390"/>
              <a:ext cx="1435842" cy="413049"/>
            </a:xfrm>
            <a:prstGeom prst="rect">
              <a:avLst/>
            </a:prstGeom>
            <a:solidFill>
              <a:srgbClr val="019591"/>
            </a:solidFill>
            <a:ln w="31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bg1"/>
                  </a:solidFill>
                  <a:latin typeface="+mj-ea"/>
                  <a:ea typeface="+mj-ea"/>
                </a:rPr>
                <a:t>온라인 판매 대행</a:t>
              </a:r>
            </a:p>
          </p:txBody>
        </p:sp>
        <p:sp>
          <p:nvSpPr>
            <p:cNvPr id="40" name="모서리가 둥근 직사각형 14">
              <a:extLst>
                <a:ext uri="{FF2B5EF4-FFF2-40B4-BE49-F238E27FC236}">
                  <a16:creationId xmlns:a16="http://schemas.microsoft.com/office/drawing/2014/main" id="{50AC00EF-EE9D-4DD5-8267-D542A2435A56}"/>
                </a:ext>
              </a:extLst>
            </p:cNvPr>
            <p:cNvSpPr/>
            <p:nvPr/>
          </p:nvSpPr>
          <p:spPr>
            <a:xfrm>
              <a:off x="4636313" y="1283158"/>
              <a:ext cx="1728676" cy="2585841"/>
            </a:xfrm>
            <a:prstGeom prst="roundRect">
              <a:avLst>
                <a:gd name="adj" fmla="val 3602"/>
              </a:avLst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black">
                    <a:lumMod val="75000"/>
                    <a:lumOff val="25000"/>
                  </a:prstClr>
                </a:solidFill>
                <a:latin typeface="+mj-ea"/>
                <a:ea typeface="+mj-ea"/>
              </a:endParaRPr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FD3D2315-303E-493A-82E2-D2E075C4CAAF}"/>
                </a:ext>
              </a:extLst>
            </p:cNvPr>
            <p:cNvSpPr/>
            <p:nvPr/>
          </p:nvSpPr>
          <p:spPr>
            <a:xfrm>
              <a:off x="4748912" y="1416485"/>
              <a:ext cx="1536994" cy="413049"/>
            </a:xfrm>
            <a:prstGeom prst="rect">
              <a:avLst/>
            </a:prstGeom>
            <a:solidFill>
              <a:srgbClr val="019591"/>
            </a:solidFill>
            <a:ln w="31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bg1"/>
                  </a:solidFill>
                  <a:latin typeface="+mj-ea"/>
                  <a:ea typeface="+mj-ea"/>
                </a:rPr>
                <a:t>미국 내륙운송</a:t>
              </a:r>
            </a:p>
          </p:txBody>
        </p:sp>
        <p:cxnSp>
          <p:nvCxnSpPr>
            <p:cNvPr id="42" name="직선 연결선 41">
              <a:extLst>
                <a:ext uri="{FF2B5EF4-FFF2-40B4-BE49-F238E27FC236}">
                  <a16:creationId xmlns:a16="http://schemas.microsoft.com/office/drawing/2014/main" id="{22584C19-BAC9-4CE7-825F-ACCEC17D0E52}"/>
                </a:ext>
              </a:extLst>
            </p:cNvPr>
            <p:cNvCxnSpPr/>
            <p:nvPr/>
          </p:nvCxnSpPr>
          <p:spPr>
            <a:xfrm>
              <a:off x="4728494" y="1881189"/>
              <a:ext cx="1571084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모서리가 둥근 직사각형 29">
              <a:extLst>
                <a:ext uri="{FF2B5EF4-FFF2-40B4-BE49-F238E27FC236}">
                  <a16:creationId xmlns:a16="http://schemas.microsoft.com/office/drawing/2014/main" id="{9BFCDCD9-FB0A-4117-A6F4-B4DB1B5E546B}"/>
                </a:ext>
              </a:extLst>
            </p:cNvPr>
            <p:cNvSpPr/>
            <p:nvPr/>
          </p:nvSpPr>
          <p:spPr>
            <a:xfrm>
              <a:off x="6693837" y="1278240"/>
              <a:ext cx="1728676" cy="2585841"/>
            </a:xfrm>
            <a:prstGeom prst="roundRect">
              <a:avLst>
                <a:gd name="adj" fmla="val 3602"/>
              </a:avLst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+mj-ea"/>
                <a:ea typeface="+mj-ea"/>
              </a:endParaRPr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A039CB4E-45AC-48FE-B721-EA4D2BB900B7}"/>
                </a:ext>
              </a:extLst>
            </p:cNvPr>
            <p:cNvSpPr/>
            <p:nvPr/>
          </p:nvSpPr>
          <p:spPr>
            <a:xfrm>
              <a:off x="6786811" y="1429278"/>
              <a:ext cx="1572362" cy="413049"/>
            </a:xfrm>
            <a:prstGeom prst="rect">
              <a:avLst/>
            </a:prstGeom>
            <a:solidFill>
              <a:srgbClr val="019591"/>
            </a:solidFill>
            <a:ln w="31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bg1"/>
                  </a:solidFill>
                  <a:latin typeface="+mj-ea"/>
                  <a:ea typeface="+mj-ea"/>
                </a:rPr>
                <a:t>오프라인 판매 대행</a:t>
              </a:r>
            </a:p>
          </p:txBody>
        </p:sp>
        <p:cxnSp>
          <p:nvCxnSpPr>
            <p:cNvPr id="45" name="직선 연결선 44">
              <a:extLst>
                <a:ext uri="{FF2B5EF4-FFF2-40B4-BE49-F238E27FC236}">
                  <a16:creationId xmlns:a16="http://schemas.microsoft.com/office/drawing/2014/main" id="{66213964-2D0A-4ADC-B274-95D2D8F2BCA3}"/>
                </a:ext>
              </a:extLst>
            </p:cNvPr>
            <p:cNvCxnSpPr/>
            <p:nvPr/>
          </p:nvCxnSpPr>
          <p:spPr>
            <a:xfrm>
              <a:off x="6769787" y="1876271"/>
              <a:ext cx="1571084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Picture 14" descr="Image result for TRUCKING">
              <a:extLst>
                <a:ext uri="{FF2B5EF4-FFF2-40B4-BE49-F238E27FC236}">
                  <a16:creationId xmlns:a16="http://schemas.microsoft.com/office/drawing/2014/main" id="{CB35B2BF-EBB4-4106-90D2-EADCBE1436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1" r="5708"/>
            <a:stretch/>
          </p:blipFill>
          <p:spPr bwMode="auto">
            <a:xfrm>
              <a:off x="4738089" y="2040101"/>
              <a:ext cx="1573161" cy="1431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직사각형 46">
              <a:extLst>
                <a:ext uri="{FF2B5EF4-FFF2-40B4-BE49-F238E27FC236}">
                  <a16:creationId xmlns:a16="http://schemas.microsoft.com/office/drawing/2014/main" id="{221073DF-15CE-4F31-9726-24A4984198D7}"/>
                </a:ext>
              </a:extLst>
            </p:cNvPr>
            <p:cNvSpPr/>
            <p:nvPr/>
          </p:nvSpPr>
          <p:spPr>
            <a:xfrm>
              <a:off x="5009879" y="2050729"/>
              <a:ext cx="1041512" cy="1420857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j-ea"/>
                <a:ea typeface="+mj-ea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9A979B1-C690-4212-81A0-7F8A9B21223E}"/>
                </a:ext>
              </a:extLst>
            </p:cNvPr>
            <p:cNvSpPr txBox="1"/>
            <p:nvPr/>
          </p:nvSpPr>
          <p:spPr>
            <a:xfrm>
              <a:off x="4912752" y="2699360"/>
              <a:ext cx="125839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500" b="1" dirty="0">
                  <a:solidFill>
                    <a:schemeClr val="bg1"/>
                  </a:solidFill>
                  <a:latin typeface="+mj-ea"/>
                  <a:ea typeface="+mj-ea"/>
                </a:rPr>
                <a:t>TRUCKING</a:t>
              </a:r>
              <a:endParaRPr lang="ko-KR" altLang="en-US" sz="15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6F5D9C44-71FB-4BD2-B453-4D2F81511706}"/>
              </a:ext>
            </a:extLst>
          </p:cNvPr>
          <p:cNvSpPr/>
          <p:nvPr/>
        </p:nvSpPr>
        <p:spPr>
          <a:xfrm>
            <a:off x="419559" y="4437587"/>
            <a:ext cx="19077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재 작업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/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재포장을 통한</a:t>
            </a:r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algn="ctr"/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생산자 라벨 변경 작업</a:t>
            </a:r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algn="ctr"/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Made-in USA 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상호 판매</a:t>
            </a:r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algn="ctr"/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543221E4-C041-4281-8C8B-742E0EF74043}"/>
              </a:ext>
            </a:extLst>
          </p:cNvPr>
          <p:cNvSpPr/>
          <p:nvPr/>
        </p:nvSpPr>
        <p:spPr>
          <a:xfrm>
            <a:off x="2539340" y="4437587"/>
            <a:ext cx="19077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KGL 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온라인 몰 운영</a:t>
            </a:r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algn="ctr"/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아마존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/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이베이 등 온라인</a:t>
            </a:r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algn="ctr"/>
            <a:r>
              <a:rPr lang="ko-KR" altLang="en-US" sz="1400" spc="-1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어카운트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보유</a:t>
            </a:r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algn="ctr"/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온라인 판매 고객사 지원</a:t>
            </a:r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algn="ctr"/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82407B2B-6882-4EB9-9B3E-639396491106}"/>
              </a:ext>
            </a:extLst>
          </p:cNvPr>
          <p:cNvSpPr/>
          <p:nvPr/>
        </p:nvSpPr>
        <p:spPr>
          <a:xfrm>
            <a:off x="6705305" y="4437587"/>
            <a:ext cx="20893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다양한 제품 판매 경험</a:t>
            </a:r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algn="ctr"/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시장 판로 개척</a:t>
            </a:r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C0DD76B8-BB45-495A-8CB5-1B17C78CE8BD}"/>
              </a:ext>
            </a:extLst>
          </p:cNvPr>
          <p:cNvSpPr/>
          <p:nvPr/>
        </p:nvSpPr>
        <p:spPr>
          <a:xfrm>
            <a:off x="4570858" y="4442501"/>
            <a:ext cx="20893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미국내 화물 운송</a:t>
            </a:r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algn="ctr"/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동부 지역 정기 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/</a:t>
            </a:r>
          </a:p>
          <a:p>
            <a:pPr algn="ctr"/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비 정기 노선 운행 </a:t>
            </a:r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algn="ctr"/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각종 운송 면허 보유</a:t>
            </a:r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algn="ctr"/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algn="ctr"/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53" name="그림 52">
            <a:extLst>
              <a:ext uri="{FF2B5EF4-FFF2-40B4-BE49-F238E27FC236}">
                <a16:creationId xmlns:a16="http://schemas.microsoft.com/office/drawing/2014/main" id="{CEAE5938-FD0B-42F0-B23C-37E20A64F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541" y="2128761"/>
            <a:ext cx="1466896" cy="1289724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E64428DF-9C57-4E16-9994-DF557FB16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85" y="1998889"/>
            <a:ext cx="1495951" cy="1523931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79CCE30D-AE3F-40D5-9144-EFE3D27E51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9893" y="2036328"/>
            <a:ext cx="1651008" cy="151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7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오각형 109"/>
          <p:cNvSpPr/>
          <p:nvPr/>
        </p:nvSpPr>
        <p:spPr>
          <a:xfrm>
            <a:off x="459484" y="2071472"/>
            <a:ext cx="1678268" cy="765951"/>
          </a:xfrm>
          <a:prstGeom prst="homePlate">
            <a:avLst>
              <a:gd name="adj" fmla="val 27119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j-ea"/>
              <a:ea typeface="+mj-ea"/>
            </a:endParaRPr>
          </a:p>
        </p:txBody>
      </p:sp>
      <p:sp>
        <p:nvSpPr>
          <p:cNvPr id="113" name="갈매기형 수장 12"/>
          <p:cNvSpPr/>
          <p:nvPr/>
        </p:nvSpPr>
        <p:spPr>
          <a:xfrm>
            <a:off x="6878128" y="2071472"/>
            <a:ext cx="1829852" cy="765951"/>
          </a:xfrm>
          <a:prstGeom prst="chevron">
            <a:avLst>
              <a:gd name="adj" fmla="val 24134"/>
            </a:avLst>
          </a:prstGeom>
          <a:solidFill>
            <a:srgbClr val="01B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59" name="갈매기형 수장 12"/>
          <p:cNvSpPr/>
          <p:nvPr/>
        </p:nvSpPr>
        <p:spPr>
          <a:xfrm>
            <a:off x="5223717" y="2071472"/>
            <a:ext cx="1775526" cy="765951"/>
          </a:xfrm>
          <a:prstGeom prst="chevron">
            <a:avLst>
              <a:gd name="adj" fmla="val 24134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60" name="갈매기형 수장 12"/>
          <p:cNvSpPr/>
          <p:nvPr/>
        </p:nvSpPr>
        <p:spPr>
          <a:xfrm>
            <a:off x="3554894" y="2071472"/>
            <a:ext cx="1802592" cy="765951"/>
          </a:xfrm>
          <a:prstGeom prst="chevron">
            <a:avLst>
              <a:gd name="adj" fmla="val 24134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40099" y="285815"/>
            <a:ext cx="2892758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100" b="1" dirty="0">
                <a:solidFill>
                  <a:srgbClr val="01B1AF"/>
                </a:solidFill>
                <a:latin typeface="+mj-ea"/>
                <a:ea typeface="+mj-ea"/>
              </a:rPr>
              <a:t>지금까지 성과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314699" y="557511"/>
            <a:ext cx="6880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spc="-150" dirty="0">
                <a:solidFill>
                  <a:srgbClr val="383836"/>
                </a:solidFill>
                <a:latin typeface="+mj-ea"/>
                <a:ea typeface="+mj-ea"/>
              </a:rPr>
              <a:t>우리의 지난 시간</a:t>
            </a:r>
            <a:r>
              <a:rPr lang="en-US" altLang="ko-KR" b="1" spc="-150" dirty="0">
                <a:solidFill>
                  <a:srgbClr val="383836"/>
                </a:solidFill>
                <a:latin typeface="+mj-ea"/>
                <a:ea typeface="+mj-ea"/>
              </a:rPr>
              <a:t>.  </a:t>
            </a:r>
            <a:r>
              <a:rPr lang="ko-KR" altLang="en-US" b="1" spc="-150" dirty="0">
                <a:solidFill>
                  <a:srgbClr val="383836"/>
                </a:solidFill>
                <a:latin typeface="+mj-ea"/>
                <a:ea typeface="+mj-ea"/>
              </a:rPr>
              <a:t> 기록과  파트너들</a:t>
            </a:r>
          </a:p>
        </p:txBody>
      </p:sp>
      <p:sp>
        <p:nvSpPr>
          <p:cNvPr id="41" name="직사각형 40"/>
          <p:cNvSpPr/>
          <p:nvPr/>
        </p:nvSpPr>
        <p:spPr>
          <a:xfrm>
            <a:off x="410210" y="1260512"/>
            <a:ext cx="8257628" cy="393700"/>
          </a:xfrm>
          <a:prstGeom prst="rect">
            <a:avLst/>
          </a:prstGeom>
          <a:solidFill>
            <a:srgbClr val="01B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j-ea"/>
              <a:ea typeface="+mj-ea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383279" y="1299863"/>
            <a:ext cx="68802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b="1" spc="-150" dirty="0">
                <a:solidFill>
                  <a:schemeClr val="bg1"/>
                </a:solidFill>
                <a:latin typeface="+mj-ea"/>
                <a:ea typeface="+mj-ea"/>
              </a:rPr>
              <a:t>함께한 고객사들이 우리의 성적표</a:t>
            </a:r>
          </a:p>
        </p:txBody>
      </p:sp>
      <p:sp>
        <p:nvSpPr>
          <p:cNvPr id="114" name="직사각형 14"/>
          <p:cNvSpPr/>
          <p:nvPr/>
        </p:nvSpPr>
        <p:spPr>
          <a:xfrm>
            <a:off x="440857" y="2212072"/>
            <a:ext cx="15509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latin typeface="+mj-ea"/>
                <a:ea typeface="+mj-ea"/>
              </a:rPr>
              <a:t>11</a:t>
            </a:r>
            <a:r>
              <a:rPr lang="ko-KR" altLang="en-US" sz="1200" b="1" dirty="0">
                <a:solidFill>
                  <a:schemeClr val="bg1"/>
                </a:solidFill>
                <a:latin typeface="+mj-ea"/>
                <a:ea typeface="+mj-ea"/>
              </a:rPr>
              <a:t>번가  </a:t>
            </a:r>
            <a:endParaRPr lang="en-US" altLang="ko-KR" sz="12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ko-KR" altLang="en-US" sz="1200" b="1" dirty="0">
                <a:solidFill>
                  <a:schemeClr val="bg1"/>
                </a:solidFill>
                <a:latin typeface="+mj-ea"/>
                <a:ea typeface="+mj-ea"/>
              </a:rPr>
              <a:t>미주 에이전시</a:t>
            </a:r>
          </a:p>
        </p:txBody>
      </p:sp>
      <p:sp>
        <p:nvSpPr>
          <p:cNvPr id="115" name="직사각형 114"/>
          <p:cNvSpPr/>
          <p:nvPr/>
        </p:nvSpPr>
        <p:spPr>
          <a:xfrm>
            <a:off x="3662899" y="2212443"/>
            <a:ext cx="15747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200" b="1" dirty="0">
                <a:solidFill>
                  <a:schemeClr val="bg1"/>
                </a:solidFill>
                <a:latin typeface="+mj-ea"/>
                <a:ea typeface="+mj-ea"/>
              </a:rPr>
              <a:t>대상 청정원</a:t>
            </a:r>
            <a:endParaRPr lang="en-US" altLang="ko-KR" sz="12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ko-KR" altLang="en-US" sz="1200" b="1" dirty="0">
                <a:solidFill>
                  <a:schemeClr val="bg1"/>
                </a:solidFill>
                <a:latin typeface="+mj-ea"/>
                <a:ea typeface="+mj-ea"/>
              </a:rPr>
              <a:t>지정 물류센터</a:t>
            </a:r>
          </a:p>
        </p:txBody>
      </p:sp>
      <p:sp>
        <p:nvSpPr>
          <p:cNvPr id="116" name="직사각형 115"/>
          <p:cNvSpPr/>
          <p:nvPr/>
        </p:nvSpPr>
        <p:spPr>
          <a:xfrm>
            <a:off x="5229715" y="2139758"/>
            <a:ext cx="16909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200" b="1" dirty="0">
                <a:solidFill>
                  <a:schemeClr val="bg1"/>
                </a:solidFill>
                <a:latin typeface="+mj-ea"/>
                <a:ea typeface="+mj-ea"/>
              </a:rPr>
              <a:t>농유공 지정</a:t>
            </a:r>
            <a:endParaRPr lang="en-US" altLang="ko-KR" sz="12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ko-KR" altLang="en-US" sz="1200" b="1" dirty="0">
                <a:solidFill>
                  <a:schemeClr val="bg1"/>
                </a:solidFill>
                <a:latin typeface="+mj-ea"/>
                <a:ea typeface="+mj-ea"/>
              </a:rPr>
              <a:t>물류창고</a:t>
            </a:r>
            <a:endParaRPr lang="en-US" altLang="ko-KR" sz="1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7" name="직사각형 116"/>
          <p:cNvSpPr/>
          <p:nvPr/>
        </p:nvSpPr>
        <p:spPr>
          <a:xfrm>
            <a:off x="6954062" y="2140882"/>
            <a:ext cx="17904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200" b="1" dirty="0">
                <a:solidFill>
                  <a:schemeClr val="bg1"/>
                </a:solidFill>
                <a:latin typeface="+mj-ea"/>
                <a:ea typeface="+mj-ea"/>
              </a:rPr>
              <a:t>이랜드 구매대행</a:t>
            </a:r>
            <a:endParaRPr lang="en-US" altLang="ko-KR" sz="12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ko-KR" altLang="en-US" sz="1200" b="1" dirty="0">
                <a:solidFill>
                  <a:schemeClr val="bg1"/>
                </a:solidFill>
                <a:latin typeface="+mj-ea"/>
                <a:ea typeface="+mj-ea"/>
              </a:rPr>
              <a:t>포스코 운송사 선정</a:t>
            </a:r>
            <a:endParaRPr lang="en-US" altLang="ko-KR" sz="12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ko-KR" altLang="en-US" sz="1200" b="1" dirty="0">
                <a:solidFill>
                  <a:schemeClr val="bg1"/>
                </a:solidFill>
                <a:latin typeface="+mj-ea"/>
                <a:ea typeface="+mj-ea"/>
              </a:rPr>
              <a:t>미국내 화물 운송</a:t>
            </a:r>
          </a:p>
        </p:txBody>
      </p:sp>
      <p:sp>
        <p:nvSpPr>
          <p:cNvPr id="52" name="직사각형 14"/>
          <p:cNvSpPr/>
          <p:nvPr/>
        </p:nvSpPr>
        <p:spPr>
          <a:xfrm>
            <a:off x="2189882" y="2214331"/>
            <a:ext cx="15401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+mj-ea"/>
                <a:ea typeface="+mj-ea"/>
              </a:rPr>
              <a:t>코트라  </a:t>
            </a:r>
            <a:endParaRPr lang="en-US" altLang="ko-KR" sz="14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ko-KR" altLang="en-US" sz="1400" dirty="0">
                <a:solidFill>
                  <a:schemeClr val="bg1"/>
                </a:solidFill>
                <a:latin typeface="+mj-ea"/>
                <a:ea typeface="+mj-ea"/>
              </a:rPr>
              <a:t>공동물류센터</a:t>
            </a:r>
          </a:p>
        </p:txBody>
      </p:sp>
      <p:sp>
        <p:nvSpPr>
          <p:cNvPr id="53" name="갈매기형 수장 12"/>
          <p:cNvSpPr/>
          <p:nvPr/>
        </p:nvSpPr>
        <p:spPr>
          <a:xfrm>
            <a:off x="1974022" y="2073744"/>
            <a:ext cx="1720115" cy="765951"/>
          </a:xfrm>
          <a:prstGeom prst="chevron">
            <a:avLst>
              <a:gd name="adj" fmla="val 24134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54" name="직사각형 14"/>
          <p:cNvSpPr/>
          <p:nvPr/>
        </p:nvSpPr>
        <p:spPr>
          <a:xfrm>
            <a:off x="2012629" y="2187049"/>
            <a:ext cx="15509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200" b="1" dirty="0">
                <a:solidFill>
                  <a:schemeClr val="bg1"/>
                </a:solidFill>
                <a:latin typeface="+mj-ea"/>
                <a:ea typeface="+mj-ea"/>
              </a:rPr>
              <a:t>코트라</a:t>
            </a:r>
            <a:endParaRPr lang="en-US" altLang="ko-KR" sz="12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ko-KR" altLang="en-US" sz="1200" b="1" dirty="0">
                <a:solidFill>
                  <a:schemeClr val="bg1"/>
                </a:solidFill>
                <a:latin typeface="+mj-ea"/>
                <a:ea typeface="+mj-ea"/>
              </a:rPr>
              <a:t>공동물류센터  </a:t>
            </a:r>
            <a:endParaRPr lang="en-US" altLang="ko-KR" sz="12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463255" y="1769314"/>
            <a:ext cx="1447383" cy="346249"/>
            <a:chOff x="409465" y="1769314"/>
            <a:chExt cx="1447383" cy="346249"/>
          </a:xfrm>
        </p:grpSpPr>
        <p:grpSp>
          <p:nvGrpSpPr>
            <p:cNvPr id="140" name="그룹 139"/>
            <p:cNvGrpSpPr/>
            <p:nvPr/>
          </p:nvGrpSpPr>
          <p:grpSpPr>
            <a:xfrm>
              <a:off x="412294" y="1870020"/>
              <a:ext cx="1440005" cy="132094"/>
              <a:chOff x="405694" y="1863416"/>
              <a:chExt cx="2108308" cy="145303"/>
            </a:xfrm>
          </p:grpSpPr>
          <p:cxnSp>
            <p:nvCxnSpPr>
              <p:cNvPr id="126" name="직선 연결선 125"/>
              <p:cNvCxnSpPr/>
              <p:nvPr/>
            </p:nvCxnSpPr>
            <p:spPr>
              <a:xfrm>
                <a:off x="405694" y="1863416"/>
                <a:ext cx="0" cy="145303"/>
              </a:xfrm>
              <a:prstGeom prst="line">
                <a:avLst/>
              </a:prstGeom>
              <a:ln w="6350">
                <a:solidFill>
                  <a:srgbClr val="5E697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직선 연결선 126"/>
              <p:cNvCxnSpPr/>
              <p:nvPr/>
            </p:nvCxnSpPr>
            <p:spPr>
              <a:xfrm>
                <a:off x="2514002" y="1863416"/>
                <a:ext cx="0" cy="145303"/>
              </a:xfrm>
              <a:prstGeom prst="line">
                <a:avLst/>
              </a:prstGeom>
              <a:ln w="6350">
                <a:solidFill>
                  <a:srgbClr val="5E697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4" name="직선 연결선 133"/>
            <p:cNvCxnSpPr/>
            <p:nvPr/>
          </p:nvCxnSpPr>
          <p:spPr>
            <a:xfrm>
              <a:off x="409465" y="1936067"/>
              <a:ext cx="414919" cy="897"/>
            </a:xfrm>
            <a:prstGeom prst="line">
              <a:avLst/>
            </a:prstGeom>
            <a:ln>
              <a:solidFill>
                <a:srgbClr val="5E69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직사각형 104"/>
            <p:cNvSpPr/>
            <p:nvPr/>
          </p:nvSpPr>
          <p:spPr>
            <a:xfrm>
              <a:off x="737387" y="1769314"/>
              <a:ext cx="756038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100" dirty="0">
                  <a:solidFill>
                    <a:srgbClr val="5E697B"/>
                  </a:solidFill>
                  <a:latin typeface="+mj-ea"/>
                  <a:ea typeface="+mj-ea"/>
                </a:rPr>
                <a:t>2009</a:t>
              </a:r>
              <a:endParaRPr lang="ko-KR" altLang="en-US" sz="1100" dirty="0">
                <a:solidFill>
                  <a:srgbClr val="5E697B"/>
                </a:solidFill>
                <a:latin typeface="+mj-ea"/>
                <a:ea typeface="+mj-ea"/>
              </a:endParaRPr>
            </a:p>
          </p:txBody>
        </p:sp>
        <p:cxnSp>
          <p:nvCxnSpPr>
            <p:cNvPr id="70" name="직선 연결선 69"/>
            <p:cNvCxnSpPr/>
            <p:nvPr/>
          </p:nvCxnSpPr>
          <p:spPr>
            <a:xfrm>
              <a:off x="1373464" y="1938339"/>
              <a:ext cx="483384" cy="0"/>
            </a:xfrm>
            <a:prstGeom prst="line">
              <a:avLst/>
            </a:prstGeom>
            <a:ln>
              <a:solidFill>
                <a:srgbClr val="5E69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그룹 79"/>
          <p:cNvGrpSpPr/>
          <p:nvPr/>
        </p:nvGrpSpPr>
        <p:grpSpPr>
          <a:xfrm>
            <a:off x="6892620" y="1761754"/>
            <a:ext cx="1606210" cy="346249"/>
            <a:chOff x="412294" y="1759482"/>
            <a:chExt cx="1460191" cy="346249"/>
          </a:xfrm>
        </p:grpSpPr>
        <p:grpSp>
          <p:nvGrpSpPr>
            <p:cNvPr id="81" name="그룹 80"/>
            <p:cNvGrpSpPr/>
            <p:nvPr/>
          </p:nvGrpSpPr>
          <p:grpSpPr>
            <a:xfrm>
              <a:off x="412294" y="1870020"/>
              <a:ext cx="1452412" cy="132094"/>
              <a:chOff x="405694" y="1863416"/>
              <a:chExt cx="2126473" cy="145303"/>
            </a:xfrm>
          </p:grpSpPr>
          <p:cxnSp>
            <p:nvCxnSpPr>
              <p:cNvPr id="85" name="직선 연결선 84"/>
              <p:cNvCxnSpPr/>
              <p:nvPr/>
            </p:nvCxnSpPr>
            <p:spPr>
              <a:xfrm>
                <a:off x="405694" y="1863416"/>
                <a:ext cx="0" cy="145303"/>
              </a:xfrm>
              <a:prstGeom prst="line">
                <a:avLst/>
              </a:prstGeom>
              <a:ln w="6350">
                <a:solidFill>
                  <a:srgbClr val="5E697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직선 연결선 85"/>
              <p:cNvCxnSpPr/>
              <p:nvPr/>
            </p:nvCxnSpPr>
            <p:spPr>
              <a:xfrm>
                <a:off x="2532167" y="1863416"/>
                <a:ext cx="0" cy="145303"/>
              </a:xfrm>
              <a:prstGeom prst="line">
                <a:avLst/>
              </a:prstGeom>
              <a:ln w="6350">
                <a:solidFill>
                  <a:srgbClr val="5E697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2" name="직선 연결선 81"/>
            <p:cNvCxnSpPr/>
            <p:nvPr/>
          </p:nvCxnSpPr>
          <p:spPr>
            <a:xfrm>
              <a:off x="425304" y="1936067"/>
              <a:ext cx="311735" cy="897"/>
            </a:xfrm>
            <a:prstGeom prst="line">
              <a:avLst/>
            </a:prstGeom>
            <a:ln>
              <a:solidFill>
                <a:srgbClr val="5E69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직사각형 82"/>
            <p:cNvSpPr/>
            <p:nvPr/>
          </p:nvSpPr>
          <p:spPr>
            <a:xfrm>
              <a:off x="710572" y="1759482"/>
              <a:ext cx="896780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100" dirty="0">
                  <a:solidFill>
                    <a:srgbClr val="5E697B"/>
                  </a:solidFill>
                  <a:latin typeface="+mj-ea"/>
                  <a:ea typeface="+mj-ea"/>
                </a:rPr>
                <a:t>2016/ 2017</a:t>
              </a:r>
              <a:endParaRPr lang="ko-KR" altLang="en-US" sz="1100" dirty="0">
                <a:solidFill>
                  <a:srgbClr val="5E697B"/>
                </a:solidFill>
                <a:latin typeface="+mj-ea"/>
                <a:ea typeface="+mj-ea"/>
              </a:endParaRPr>
            </a:p>
          </p:txBody>
        </p:sp>
        <p:cxnSp>
          <p:nvCxnSpPr>
            <p:cNvPr id="84" name="직선 연결선 83"/>
            <p:cNvCxnSpPr/>
            <p:nvPr/>
          </p:nvCxnSpPr>
          <p:spPr>
            <a:xfrm>
              <a:off x="1572341" y="1938339"/>
              <a:ext cx="300144" cy="0"/>
            </a:xfrm>
            <a:prstGeom prst="line">
              <a:avLst/>
            </a:prstGeom>
            <a:ln>
              <a:solidFill>
                <a:srgbClr val="5E69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그룹 86"/>
          <p:cNvGrpSpPr/>
          <p:nvPr/>
        </p:nvGrpSpPr>
        <p:grpSpPr>
          <a:xfrm>
            <a:off x="5210827" y="1771586"/>
            <a:ext cx="1587117" cy="346249"/>
            <a:chOff x="409465" y="1769314"/>
            <a:chExt cx="1442834" cy="346249"/>
          </a:xfrm>
        </p:grpSpPr>
        <p:grpSp>
          <p:nvGrpSpPr>
            <p:cNvPr id="88" name="그룹 87"/>
            <p:cNvGrpSpPr/>
            <p:nvPr/>
          </p:nvGrpSpPr>
          <p:grpSpPr>
            <a:xfrm>
              <a:off x="412294" y="1870020"/>
              <a:ext cx="1440005" cy="132094"/>
              <a:chOff x="405694" y="1863416"/>
              <a:chExt cx="2108308" cy="145303"/>
            </a:xfrm>
          </p:grpSpPr>
          <p:cxnSp>
            <p:nvCxnSpPr>
              <p:cNvPr id="92" name="직선 연결선 91"/>
              <p:cNvCxnSpPr/>
              <p:nvPr/>
            </p:nvCxnSpPr>
            <p:spPr>
              <a:xfrm>
                <a:off x="405694" y="1863416"/>
                <a:ext cx="0" cy="145303"/>
              </a:xfrm>
              <a:prstGeom prst="line">
                <a:avLst/>
              </a:prstGeom>
              <a:ln w="6350">
                <a:solidFill>
                  <a:srgbClr val="5E697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직선 연결선 92"/>
              <p:cNvCxnSpPr/>
              <p:nvPr/>
            </p:nvCxnSpPr>
            <p:spPr>
              <a:xfrm>
                <a:off x="2514002" y="1863416"/>
                <a:ext cx="0" cy="145303"/>
              </a:xfrm>
              <a:prstGeom prst="line">
                <a:avLst/>
              </a:prstGeom>
              <a:ln w="6350">
                <a:solidFill>
                  <a:srgbClr val="5E697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직선 연결선 88"/>
            <p:cNvCxnSpPr/>
            <p:nvPr/>
          </p:nvCxnSpPr>
          <p:spPr>
            <a:xfrm>
              <a:off x="409465" y="1936067"/>
              <a:ext cx="414919" cy="897"/>
            </a:xfrm>
            <a:prstGeom prst="line">
              <a:avLst/>
            </a:prstGeom>
            <a:ln>
              <a:solidFill>
                <a:srgbClr val="5E69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직사각형 89"/>
            <p:cNvSpPr/>
            <p:nvPr/>
          </p:nvSpPr>
          <p:spPr>
            <a:xfrm>
              <a:off x="737387" y="1769314"/>
              <a:ext cx="756038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100" dirty="0">
                  <a:solidFill>
                    <a:srgbClr val="5E697B"/>
                  </a:solidFill>
                  <a:latin typeface="+mj-ea"/>
                  <a:ea typeface="+mj-ea"/>
                </a:rPr>
                <a:t>2015</a:t>
              </a:r>
              <a:endParaRPr lang="ko-KR" altLang="en-US" sz="1100" dirty="0">
                <a:solidFill>
                  <a:srgbClr val="5E697B"/>
                </a:solidFill>
                <a:latin typeface="+mj-ea"/>
                <a:ea typeface="+mj-ea"/>
              </a:endParaRPr>
            </a:p>
          </p:txBody>
        </p:sp>
        <p:cxnSp>
          <p:nvCxnSpPr>
            <p:cNvPr id="91" name="직선 연결선 90"/>
            <p:cNvCxnSpPr/>
            <p:nvPr/>
          </p:nvCxnSpPr>
          <p:spPr>
            <a:xfrm>
              <a:off x="1361057" y="1938339"/>
              <a:ext cx="483384" cy="0"/>
            </a:xfrm>
            <a:prstGeom prst="line">
              <a:avLst/>
            </a:prstGeom>
            <a:ln>
              <a:solidFill>
                <a:srgbClr val="5E69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그룹 93"/>
          <p:cNvGrpSpPr/>
          <p:nvPr/>
        </p:nvGrpSpPr>
        <p:grpSpPr>
          <a:xfrm>
            <a:off x="3604519" y="1771586"/>
            <a:ext cx="1515623" cy="346249"/>
            <a:chOff x="368521" y="1769314"/>
            <a:chExt cx="1515623" cy="346249"/>
          </a:xfrm>
        </p:grpSpPr>
        <p:grpSp>
          <p:nvGrpSpPr>
            <p:cNvPr id="95" name="그룹 94"/>
            <p:cNvGrpSpPr/>
            <p:nvPr/>
          </p:nvGrpSpPr>
          <p:grpSpPr>
            <a:xfrm>
              <a:off x="371350" y="1870020"/>
              <a:ext cx="1508245" cy="132094"/>
              <a:chOff x="345748" y="1863416"/>
              <a:chExt cx="2208218" cy="145303"/>
            </a:xfrm>
          </p:grpSpPr>
          <p:cxnSp>
            <p:nvCxnSpPr>
              <p:cNvPr id="100" name="직선 연결선 99"/>
              <p:cNvCxnSpPr/>
              <p:nvPr/>
            </p:nvCxnSpPr>
            <p:spPr>
              <a:xfrm>
                <a:off x="345748" y="1863416"/>
                <a:ext cx="0" cy="145303"/>
              </a:xfrm>
              <a:prstGeom prst="line">
                <a:avLst/>
              </a:prstGeom>
              <a:ln w="6350">
                <a:solidFill>
                  <a:srgbClr val="5E697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직선 연결선 100"/>
              <p:cNvCxnSpPr/>
              <p:nvPr/>
            </p:nvCxnSpPr>
            <p:spPr>
              <a:xfrm>
                <a:off x="2553966" y="1863416"/>
                <a:ext cx="0" cy="145303"/>
              </a:xfrm>
              <a:prstGeom prst="line">
                <a:avLst/>
              </a:prstGeom>
              <a:ln w="6350">
                <a:solidFill>
                  <a:srgbClr val="5E697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6" name="직선 연결선 95"/>
            <p:cNvCxnSpPr/>
            <p:nvPr/>
          </p:nvCxnSpPr>
          <p:spPr>
            <a:xfrm>
              <a:off x="368521" y="1936067"/>
              <a:ext cx="414919" cy="897"/>
            </a:xfrm>
            <a:prstGeom prst="line">
              <a:avLst/>
            </a:prstGeom>
            <a:ln>
              <a:solidFill>
                <a:srgbClr val="5E69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직사각형 96"/>
            <p:cNvSpPr/>
            <p:nvPr/>
          </p:nvSpPr>
          <p:spPr>
            <a:xfrm>
              <a:off x="737387" y="1769314"/>
              <a:ext cx="756038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100" dirty="0">
                  <a:solidFill>
                    <a:srgbClr val="5E697B"/>
                  </a:solidFill>
                  <a:latin typeface="+mj-ea"/>
                  <a:ea typeface="+mj-ea"/>
                </a:rPr>
                <a:t>2014</a:t>
              </a:r>
              <a:endParaRPr lang="ko-KR" altLang="en-US" sz="1100" dirty="0">
                <a:solidFill>
                  <a:srgbClr val="5E697B"/>
                </a:solidFill>
                <a:latin typeface="+mj-ea"/>
                <a:ea typeface="+mj-ea"/>
              </a:endParaRPr>
            </a:p>
          </p:txBody>
        </p:sp>
        <p:cxnSp>
          <p:nvCxnSpPr>
            <p:cNvPr id="99" name="직선 연결선 98"/>
            <p:cNvCxnSpPr/>
            <p:nvPr/>
          </p:nvCxnSpPr>
          <p:spPr>
            <a:xfrm>
              <a:off x="1400760" y="1938339"/>
              <a:ext cx="483384" cy="0"/>
            </a:xfrm>
            <a:prstGeom prst="line">
              <a:avLst/>
            </a:prstGeom>
            <a:ln>
              <a:solidFill>
                <a:srgbClr val="5E69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그룹 101"/>
          <p:cNvGrpSpPr/>
          <p:nvPr/>
        </p:nvGrpSpPr>
        <p:grpSpPr>
          <a:xfrm>
            <a:off x="1994083" y="1771586"/>
            <a:ext cx="1447383" cy="346249"/>
            <a:chOff x="409465" y="1769314"/>
            <a:chExt cx="1447383" cy="346249"/>
          </a:xfrm>
        </p:grpSpPr>
        <p:grpSp>
          <p:nvGrpSpPr>
            <p:cNvPr id="103" name="그룹 102"/>
            <p:cNvGrpSpPr/>
            <p:nvPr/>
          </p:nvGrpSpPr>
          <p:grpSpPr>
            <a:xfrm>
              <a:off x="412294" y="1870020"/>
              <a:ext cx="1440005" cy="132094"/>
              <a:chOff x="405694" y="1863416"/>
              <a:chExt cx="2108308" cy="145303"/>
            </a:xfrm>
          </p:grpSpPr>
          <p:cxnSp>
            <p:nvCxnSpPr>
              <p:cNvPr id="112" name="직선 연결선 111"/>
              <p:cNvCxnSpPr/>
              <p:nvPr/>
            </p:nvCxnSpPr>
            <p:spPr>
              <a:xfrm>
                <a:off x="405694" y="1863416"/>
                <a:ext cx="0" cy="145303"/>
              </a:xfrm>
              <a:prstGeom prst="line">
                <a:avLst/>
              </a:prstGeom>
              <a:ln w="6350">
                <a:solidFill>
                  <a:srgbClr val="5E697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직선 연결선 117"/>
              <p:cNvCxnSpPr/>
              <p:nvPr/>
            </p:nvCxnSpPr>
            <p:spPr>
              <a:xfrm>
                <a:off x="2514002" y="1863416"/>
                <a:ext cx="0" cy="145303"/>
              </a:xfrm>
              <a:prstGeom prst="line">
                <a:avLst/>
              </a:prstGeom>
              <a:ln w="6350">
                <a:solidFill>
                  <a:srgbClr val="5E697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4" name="직선 연결선 103"/>
            <p:cNvCxnSpPr/>
            <p:nvPr/>
          </p:nvCxnSpPr>
          <p:spPr>
            <a:xfrm>
              <a:off x="409465" y="1936067"/>
              <a:ext cx="414919" cy="897"/>
            </a:xfrm>
            <a:prstGeom prst="line">
              <a:avLst/>
            </a:prstGeom>
            <a:ln>
              <a:solidFill>
                <a:srgbClr val="5E69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직사각형 108"/>
            <p:cNvSpPr/>
            <p:nvPr/>
          </p:nvSpPr>
          <p:spPr>
            <a:xfrm>
              <a:off x="737387" y="1769314"/>
              <a:ext cx="756038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100" dirty="0">
                  <a:solidFill>
                    <a:srgbClr val="5E697B"/>
                  </a:solidFill>
                  <a:latin typeface="+mj-ea"/>
                  <a:ea typeface="+mj-ea"/>
                </a:rPr>
                <a:t>2013</a:t>
              </a:r>
              <a:endParaRPr lang="ko-KR" altLang="en-US" sz="1100" dirty="0">
                <a:solidFill>
                  <a:srgbClr val="5E697B"/>
                </a:solidFill>
                <a:latin typeface="+mj-ea"/>
                <a:ea typeface="+mj-ea"/>
              </a:endParaRPr>
            </a:p>
          </p:txBody>
        </p:sp>
        <p:cxnSp>
          <p:nvCxnSpPr>
            <p:cNvPr id="111" name="직선 연결선 110"/>
            <p:cNvCxnSpPr/>
            <p:nvPr/>
          </p:nvCxnSpPr>
          <p:spPr>
            <a:xfrm>
              <a:off x="1373464" y="1938339"/>
              <a:ext cx="483384" cy="0"/>
            </a:xfrm>
            <a:prstGeom prst="line">
              <a:avLst/>
            </a:prstGeom>
            <a:ln>
              <a:solidFill>
                <a:srgbClr val="5E69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직사각형 21"/>
          <p:cNvSpPr/>
          <p:nvPr/>
        </p:nvSpPr>
        <p:spPr>
          <a:xfrm>
            <a:off x="6866084" y="2873434"/>
            <a:ext cx="1648464" cy="23029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j-ea"/>
              <a:ea typeface="+mj-ea"/>
            </a:endParaRPr>
          </a:p>
        </p:txBody>
      </p:sp>
      <p:sp>
        <p:nvSpPr>
          <p:cNvPr id="119" name="직사각형 118"/>
          <p:cNvSpPr/>
          <p:nvPr/>
        </p:nvSpPr>
        <p:spPr>
          <a:xfrm>
            <a:off x="5237660" y="2875706"/>
            <a:ext cx="1545894" cy="23029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j-ea"/>
              <a:ea typeface="+mj-ea"/>
            </a:endParaRPr>
          </a:p>
        </p:txBody>
      </p:sp>
      <p:sp>
        <p:nvSpPr>
          <p:cNvPr id="120" name="직사각형 119"/>
          <p:cNvSpPr/>
          <p:nvPr/>
        </p:nvSpPr>
        <p:spPr>
          <a:xfrm>
            <a:off x="3574902" y="2877978"/>
            <a:ext cx="1580228" cy="23029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j-ea"/>
              <a:ea typeface="+mj-ea"/>
            </a:endParaRPr>
          </a:p>
        </p:txBody>
      </p:sp>
      <p:sp>
        <p:nvSpPr>
          <p:cNvPr id="121" name="직사각형 120"/>
          <p:cNvSpPr/>
          <p:nvPr/>
        </p:nvSpPr>
        <p:spPr>
          <a:xfrm>
            <a:off x="1966736" y="2880250"/>
            <a:ext cx="1525636" cy="23029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j-ea"/>
              <a:ea typeface="+mj-ea"/>
            </a:endParaRPr>
          </a:p>
        </p:txBody>
      </p:sp>
      <p:sp>
        <p:nvSpPr>
          <p:cNvPr id="138" name="직사각형 137"/>
          <p:cNvSpPr/>
          <p:nvPr/>
        </p:nvSpPr>
        <p:spPr>
          <a:xfrm>
            <a:off x="467750" y="2882522"/>
            <a:ext cx="1438339" cy="23029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j-ea"/>
              <a:ea typeface="+mj-ea"/>
            </a:endParaRPr>
          </a:p>
        </p:txBody>
      </p:sp>
      <p:sp>
        <p:nvSpPr>
          <p:cNvPr id="139" name="직사각형 138"/>
          <p:cNvSpPr/>
          <p:nvPr/>
        </p:nvSpPr>
        <p:spPr>
          <a:xfrm>
            <a:off x="6868356" y="5272107"/>
            <a:ext cx="1648464" cy="9766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41" name="직사각형 140"/>
          <p:cNvSpPr/>
          <p:nvPr/>
        </p:nvSpPr>
        <p:spPr>
          <a:xfrm>
            <a:off x="5239932" y="5274379"/>
            <a:ext cx="1545894" cy="9766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42" name="직사각형 141"/>
          <p:cNvSpPr/>
          <p:nvPr/>
        </p:nvSpPr>
        <p:spPr>
          <a:xfrm>
            <a:off x="3577174" y="5276651"/>
            <a:ext cx="1580228" cy="9766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43" name="직사각형 142"/>
          <p:cNvSpPr/>
          <p:nvPr/>
        </p:nvSpPr>
        <p:spPr>
          <a:xfrm>
            <a:off x="1969008" y="5278923"/>
            <a:ext cx="1525636" cy="9766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44" name="직사각형 143"/>
          <p:cNvSpPr/>
          <p:nvPr/>
        </p:nvSpPr>
        <p:spPr>
          <a:xfrm>
            <a:off x="470022" y="5281195"/>
            <a:ext cx="1438339" cy="9766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3889" y="5344938"/>
            <a:ext cx="1685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글로벌 셀러 가입</a:t>
            </a: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직사입 제안</a:t>
            </a:r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/ </a:t>
            </a: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추진</a:t>
            </a: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미국 행사 지원</a:t>
            </a: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현지동향 레포트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901293" y="5408657"/>
            <a:ext cx="1766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공동물류센터 지정</a:t>
            </a: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식품</a:t>
            </a:r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/</a:t>
            </a: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공산품 외</a:t>
            </a: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 </a:t>
            </a: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종류 취급가능</a:t>
            </a: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521504" y="5347210"/>
            <a:ext cx="1685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청정원 냉동냉장식품 보관</a:t>
            </a:r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/ </a:t>
            </a: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운송업체</a:t>
            </a: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주</a:t>
            </a:r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1</a:t>
            </a: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회 정기운송 </a:t>
            </a: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  (</a:t>
            </a: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조지아 외 </a:t>
            </a:r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6</a:t>
            </a: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개주</a:t>
            </a:r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)</a:t>
            </a:r>
          </a:p>
          <a:p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812893" y="5349482"/>
            <a:ext cx="1895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글로벌 셀러 가입</a:t>
            </a: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직사입 제안</a:t>
            </a:r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/ </a:t>
            </a: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추진</a:t>
            </a: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포스코 미국운송업체</a:t>
            </a: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미국내 전문화물운송 </a:t>
            </a: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163457" y="5344938"/>
            <a:ext cx="1685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농수산물 유통공사 지정 물류창고</a:t>
            </a: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2362" y="3337610"/>
            <a:ext cx="858083" cy="1289893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301" y="3635170"/>
            <a:ext cx="1370088" cy="658121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27542" y="3296020"/>
            <a:ext cx="1442099" cy="118714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06931" y="3964230"/>
            <a:ext cx="1462836" cy="462972"/>
          </a:xfrm>
          <a:prstGeom prst="rect">
            <a:avLst/>
          </a:prstGeom>
        </p:spPr>
      </p:pic>
      <p:pic>
        <p:nvPicPr>
          <p:cNvPr id="1026" name="Picture 2" descr="Image result for 이랜드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620" y="2964095"/>
            <a:ext cx="912917" cy="89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92557" y="3575092"/>
            <a:ext cx="1400380" cy="866704"/>
          </a:xfrm>
          <a:prstGeom prst="rect">
            <a:avLst/>
          </a:prstGeom>
        </p:spPr>
      </p:pic>
      <p:sp>
        <p:nvSpPr>
          <p:cNvPr id="106" name="슬라이드 번호 개체 틀 9"/>
          <p:cNvSpPr txBox="1">
            <a:spLocks/>
          </p:cNvSpPr>
          <p:nvPr/>
        </p:nvSpPr>
        <p:spPr>
          <a:xfrm>
            <a:off x="6448118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>
                <a:latin typeface="+mj-ea"/>
                <a:ea typeface="+mj-ea"/>
              </a:rPr>
              <a:t>7</a:t>
            </a:r>
            <a:endParaRPr lang="ko-KR" altLang="en-US" dirty="0">
              <a:latin typeface="+mj-ea"/>
              <a:ea typeface="+mj-ea"/>
            </a:endParaRPr>
          </a:p>
        </p:txBody>
      </p:sp>
      <p:pic>
        <p:nvPicPr>
          <p:cNvPr id="5122" name="Picture 2" descr="Image result for TQL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30" b="28526"/>
          <a:stretch/>
        </p:blipFill>
        <p:spPr bwMode="auto">
          <a:xfrm>
            <a:off x="6970105" y="4522960"/>
            <a:ext cx="1237079" cy="49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326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5000" spc="-150" dirty="0">
              <a:latin typeface="Noto Sans CJK KR Light" panose="020B0300000000000000" pitchFamily="34" charset="-127"/>
              <a:ea typeface="Noto Sans CJK KR Light" panose="020B0300000000000000" pitchFamily="34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60000" y="360000"/>
            <a:ext cx="8424000" cy="613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5000" spc="-150" dirty="0">
              <a:latin typeface="+mj-ea"/>
              <a:ea typeface="+mj-ea"/>
            </a:endParaRPr>
          </a:p>
        </p:txBody>
      </p:sp>
      <p:cxnSp>
        <p:nvCxnSpPr>
          <p:cNvPr id="13" name="직선 연결선 12"/>
          <p:cNvCxnSpPr/>
          <p:nvPr/>
        </p:nvCxnSpPr>
        <p:spPr>
          <a:xfrm>
            <a:off x="1778270" y="2836163"/>
            <a:ext cx="0" cy="9738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2156199" y="2665796"/>
            <a:ext cx="4063731" cy="454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>
                <a:solidFill>
                  <a:srgbClr val="01B1AF"/>
                </a:solidFill>
                <a:latin typeface="+mj-ea"/>
                <a:ea typeface="+mj-ea"/>
              </a:rPr>
              <a:t>HOW TO WORK</a:t>
            </a:r>
            <a:endParaRPr lang="ko-KR" altLang="en-US" b="1" dirty="0">
              <a:solidFill>
                <a:srgbClr val="01B1AF"/>
              </a:solidFill>
              <a:latin typeface="+mj-ea"/>
              <a:ea typeface="+mj-ea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2108071" y="3174696"/>
            <a:ext cx="75885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4400" b="1" spc="-300" dirty="0">
                <a:latin typeface="+mj-ea"/>
                <a:ea typeface="+mj-ea"/>
              </a:rPr>
              <a:t>비즈니스 강점 </a:t>
            </a:r>
            <a:endParaRPr lang="en-US" altLang="ko-KR" sz="4400" b="1" spc="-300" dirty="0">
              <a:latin typeface="+mj-ea"/>
              <a:ea typeface="+mj-ea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657922" y="2061478"/>
            <a:ext cx="928460" cy="2103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ko-KR" sz="10000" b="1" dirty="0">
                <a:latin typeface="+mj-ea"/>
                <a:ea typeface="+mj-ea"/>
              </a:rPr>
              <a:t>2</a:t>
            </a:r>
            <a:endParaRPr lang="ko-KR" altLang="en-US" sz="10000" b="1" dirty="0">
              <a:latin typeface="+mj-ea"/>
              <a:ea typeface="+mj-ea"/>
            </a:endParaRPr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883C-422F-489C-96E3-C6811C178ED9}" type="slidenum">
              <a:rPr lang="ko-KR" altLang="en-US" smtClean="0">
                <a:latin typeface="+mj-ea"/>
                <a:ea typeface="+mj-ea"/>
              </a:rPr>
              <a:pPr/>
              <a:t>8</a:t>
            </a:fld>
            <a:endParaRPr lang="ko-KR" altLang="en-US" dirty="0">
              <a:latin typeface="+mj-ea"/>
              <a:ea typeface="+mj-ea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8CEE8E2-4113-459F-8F19-D20073B4D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362" y="3767276"/>
            <a:ext cx="2057400" cy="206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6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6462" y="1122339"/>
            <a:ext cx="2967896" cy="1715547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340099" y="285815"/>
            <a:ext cx="2892758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100" dirty="0">
                <a:solidFill>
                  <a:schemeClr val="bg1"/>
                </a:solidFill>
                <a:latin typeface="+mj-ea"/>
                <a:ea typeface="+mj-ea"/>
              </a:rPr>
              <a:t>사업강점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-28406" y="0"/>
            <a:ext cx="459457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j-ea"/>
              <a:ea typeface="+mj-ea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14699" y="557511"/>
            <a:ext cx="6880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spc="-150" dirty="0">
                <a:latin typeface="+mj-ea"/>
                <a:ea typeface="+mj-ea"/>
              </a:rPr>
              <a:t> 물류 시설 인프라 직영운영</a:t>
            </a:r>
          </a:p>
        </p:txBody>
      </p:sp>
      <p:sp>
        <p:nvSpPr>
          <p:cNvPr id="18" name="직사각형 17"/>
          <p:cNvSpPr/>
          <p:nvPr/>
        </p:nvSpPr>
        <p:spPr>
          <a:xfrm>
            <a:off x="1342673" y="3443754"/>
            <a:ext cx="14691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400" spc="-150" dirty="0">
                <a:solidFill>
                  <a:srgbClr val="292926"/>
                </a:solidFill>
                <a:latin typeface="+mj-ea"/>
                <a:ea typeface="+mj-ea"/>
              </a:rPr>
              <a:t>Northvale  NJ </a:t>
            </a:r>
            <a:r>
              <a:rPr lang="ko-KR" altLang="en-US" sz="1400" spc="-150" dirty="0">
                <a:solidFill>
                  <a:srgbClr val="292926"/>
                </a:solidFill>
                <a:latin typeface="+mj-ea"/>
                <a:ea typeface="+mj-ea"/>
              </a:rPr>
              <a:t>창고 </a:t>
            </a:r>
          </a:p>
        </p:txBody>
      </p:sp>
      <p:sp>
        <p:nvSpPr>
          <p:cNvPr id="24" name="슬라이드 번호 개체 틀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883C-422F-489C-96E3-C6811C178ED9}" type="slidenum">
              <a:rPr lang="ko-KR" altLang="en-US" smtClean="0">
                <a:latin typeface="+mj-ea"/>
                <a:ea typeface="+mj-ea"/>
              </a:rPr>
              <a:pPr/>
              <a:t>9</a:t>
            </a:fld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4644770" y="354955"/>
            <a:ext cx="44704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- 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넓은  단층 구조의 창고 운영으로 보관</a:t>
            </a:r>
            <a:r>
              <a:rPr lang="en-US" altLang="ko-KR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/</a:t>
            </a:r>
            <a:r>
              <a:rPr lang="ko-KR" altLang="en-US" sz="1400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동선 효율성 극대화</a:t>
            </a:r>
            <a:endParaRPr lang="en-US" altLang="ko-KR" sz="1400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r>
              <a:rPr lang="en-US" altLang="ko-KR" sz="1400" spc="-150" dirty="0">
                <a:solidFill>
                  <a:srgbClr val="002060"/>
                </a:solidFill>
                <a:latin typeface="+mj-ea"/>
                <a:ea typeface="+mj-ea"/>
              </a:rPr>
              <a:t>- </a:t>
            </a:r>
            <a:r>
              <a:rPr lang="ko-KR" altLang="en-US" sz="1400" spc="-150" dirty="0">
                <a:solidFill>
                  <a:srgbClr val="002060"/>
                </a:solidFill>
                <a:latin typeface="+mj-ea"/>
                <a:ea typeface="+mj-ea"/>
              </a:rPr>
              <a:t>냉동</a:t>
            </a:r>
            <a:r>
              <a:rPr lang="en-US" altLang="ko-KR" sz="1400" spc="-150" dirty="0">
                <a:solidFill>
                  <a:srgbClr val="002060"/>
                </a:solidFill>
                <a:latin typeface="+mj-ea"/>
                <a:ea typeface="+mj-ea"/>
              </a:rPr>
              <a:t>/</a:t>
            </a:r>
            <a:r>
              <a:rPr lang="ko-KR" altLang="en-US" sz="1400" spc="-150" dirty="0">
                <a:solidFill>
                  <a:srgbClr val="002060"/>
                </a:solidFill>
                <a:latin typeface="+mj-ea"/>
                <a:ea typeface="+mj-ea"/>
              </a:rPr>
              <a:t>냉장 시설 완비</a:t>
            </a:r>
            <a:endParaRPr lang="en-US" altLang="ko-KR" sz="1400" spc="-150" dirty="0">
              <a:solidFill>
                <a:srgbClr val="002060"/>
              </a:solidFill>
              <a:latin typeface="+mj-ea"/>
              <a:ea typeface="+mj-ea"/>
            </a:endParaRPr>
          </a:p>
          <a:p>
            <a:r>
              <a:rPr lang="en-US" altLang="ko-KR" sz="1400" spc="-150" dirty="0">
                <a:solidFill>
                  <a:srgbClr val="FF0000"/>
                </a:solidFill>
                <a:latin typeface="+mj-ea"/>
                <a:ea typeface="+mj-ea"/>
              </a:rPr>
              <a:t>→ </a:t>
            </a:r>
            <a:r>
              <a:rPr lang="ko-KR" altLang="en-US" sz="1400" spc="-150" dirty="0">
                <a:solidFill>
                  <a:srgbClr val="FF0000"/>
                </a:solidFill>
                <a:latin typeface="+mj-ea"/>
                <a:ea typeface="+mj-ea"/>
              </a:rPr>
              <a:t>공산품 </a:t>
            </a:r>
            <a:r>
              <a:rPr lang="en-US" altLang="ko-KR" sz="1400" spc="-150" dirty="0">
                <a:solidFill>
                  <a:srgbClr val="FF0000"/>
                </a:solidFill>
                <a:latin typeface="+mj-ea"/>
                <a:ea typeface="+mj-ea"/>
              </a:rPr>
              <a:t> </a:t>
            </a:r>
            <a:r>
              <a:rPr lang="ko-KR" altLang="en-US" sz="1400" spc="-150" dirty="0">
                <a:solidFill>
                  <a:srgbClr val="FF0000"/>
                </a:solidFill>
                <a:latin typeface="+mj-ea"/>
                <a:ea typeface="+mj-ea"/>
              </a:rPr>
              <a:t>부터 식품까지 다양한 제품을 보관 유통 가능</a:t>
            </a:r>
          </a:p>
        </p:txBody>
      </p:sp>
      <p:sp>
        <p:nvSpPr>
          <p:cNvPr id="7" name="타원 6"/>
          <p:cNvSpPr/>
          <p:nvPr/>
        </p:nvSpPr>
        <p:spPr>
          <a:xfrm>
            <a:off x="925187" y="1799955"/>
            <a:ext cx="2453523" cy="1477815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  <a:effectLst>
            <a:reflection stA="45000" endPos="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j-ea"/>
              <a:ea typeface="+mj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14699" y="1043367"/>
            <a:ext cx="384450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ko-KR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직영 물류 창고 운영 </a:t>
            </a:r>
            <a:endParaRPr lang="en-US" altLang="ko-KR" sz="1400" b="1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  <a:p>
            <a:r>
              <a:rPr lang="en-US" altLang="ko-KR" sz="1400" b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40,000 SF </a:t>
            </a:r>
            <a:r>
              <a:rPr lang="ko-KR" altLang="en-US" sz="1400" b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규모의 임대 공간</a:t>
            </a:r>
            <a:r>
              <a:rPr lang="en-US" altLang="ko-KR" sz="1400" b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(</a:t>
            </a:r>
            <a:r>
              <a:rPr lang="ko-KR" altLang="en-US" sz="1400" b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냉동</a:t>
            </a:r>
            <a:r>
              <a:rPr lang="en-US" altLang="ko-KR" sz="1400" b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/</a:t>
            </a:r>
            <a:r>
              <a:rPr lang="ko-KR" altLang="en-US" sz="1400" b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냉장 시설 완비</a:t>
            </a:r>
            <a:r>
              <a:rPr lang="en-US" altLang="ko-KR" sz="1400" b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)</a:t>
            </a:r>
            <a:endParaRPr lang="ko-KR" altLang="en-US" sz="1400" b="1" spc="-15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64" name="직사각형 63"/>
          <p:cNvSpPr/>
          <p:nvPr/>
        </p:nvSpPr>
        <p:spPr>
          <a:xfrm>
            <a:off x="340099" y="285815"/>
            <a:ext cx="2892758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100" b="1" spc="-150" dirty="0">
                <a:solidFill>
                  <a:srgbClr val="FF0000"/>
                </a:solidFill>
                <a:latin typeface="+mj-ea"/>
                <a:ea typeface="+mj-ea"/>
              </a:rPr>
              <a:t>사업강점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3" b="13946"/>
          <a:stretch/>
        </p:blipFill>
        <p:spPr>
          <a:xfrm>
            <a:off x="4972560" y="4633410"/>
            <a:ext cx="2971799" cy="1845891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72559" y="2861664"/>
            <a:ext cx="2971799" cy="17275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44358" y="2420462"/>
            <a:ext cx="1199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Northvale,NJ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상온 창고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_30,000SF</a:t>
            </a: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44358" y="4202427"/>
            <a:ext cx="1199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Northvale,NJ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냉동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냉장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_5,000SF</a:t>
            </a: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15529" y="6093381"/>
            <a:ext cx="1199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WESTPOINT,GA	</a:t>
            </a:r>
          </a:p>
          <a:p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상온 창고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_100,00SF</a:t>
            </a: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199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17590</TotalTime>
  <Words>1501</Words>
  <Application>Microsoft Office PowerPoint</Application>
  <PresentationFormat>화면 슬라이드 쇼(4:3)</PresentationFormat>
  <Paragraphs>413</Paragraphs>
  <Slides>26</Slides>
  <Notes>19</Notes>
  <HiddenSlides>0</HiddenSlides>
  <MMClips>0</MMClips>
  <ScaleCrop>false</ScaleCrop>
  <HeadingPairs>
    <vt:vector size="8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26</vt:i4>
      </vt:variant>
    </vt:vector>
  </HeadingPairs>
  <TitlesOfParts>
    <vt:vector size="38" baseType="lpstr">
      <vt:lpstr>Noto Sans CJK KR Black</vt:lpstr>
      <vt:lpstr>Noto Sans CJK KR Light</vt:lpstr>
      <vt:lpstr>Noto Sans CJK KR Medium</vt:lpstr>
      <vt:lpstr>Noto Sans Korean Thin</vt:lpstr>
      <vt:lpstr>맑은 고딕</vt:lpstr>
      <vt:lpstr>Arial</vt:lpstr>
      <vt:lpstr>Calibri</vt:lpstr>
      <vt:lpstr>Calibri Light</vt:lpstr>
      <vt:lpstr>Symbol</vt:lpstr>
      <vt:lpstr>Wingdings</vt:lpstr>
      <vt:lpstr>Office Theme</vt:lpstr>
      <vt:lpstr>Visio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미국과 한국의 E-Commerce 매출현황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Windows 사용자</dc:creator>
  <cp:lastModifiedBy>changhyun kim</cp:lastModifiedBy>
  <cp:revision>462</cp:revision>
  <cp:lastPrinted>2019-02-14T15:54:33Z</cp:lastPrinted>
  <dcterms:created xsi:type="dcterms:W3CDTF">2015-10-06T02:25:37Z</dcterms:created>
  <dcterms:modified xsi:type="dcterms:W3CDTF">2019-02-15T21:54:53Z</dcterms:modified>
</cp:coreProperties>
</file>